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411" r:id="rId2"/>
    <p:sldId id="414" r:id="rId3"/>
    <p:sldId id="413" r:id="rId4"/>
    <p:sldId id="412" r:id="rId5"/>
    <p:sldId id="315" r:id="rId6"/>
    <p:sldId id="404" r:id="rId7"/>
    <p:sldId id="405" r:id="rId8"/>
    <p:sldId id="406" r:id="rId9"/>
    <p:sldId id="407" r:id="rId10"/>
    <p:sldId id="318" r:id="rId11"/>
    <p:sldId id="319" r:id="rId12"/>
    <p:sldId id="408" r:id="rId13"/>
    <p:sldId id="409" r:id="rId14"/>
    <p:sldId id="410" r:id="rId15"/>
    <p:sldId id="321" r:id="rId16"/>
    <p:sldId id="327" r:id="rId17"/>
    <p:sldId id="322" r:id="rId18"/>
    <p:sldId id="323" r:id="rId19"/>
    <p:sldId id="324" r:id="rId20"/>
    <p:sldId id="325" r:id="rId21"/>
    <p:sldId id="326" r:id="rId2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B05B9F-3AA8-4CCB-8322-789ECA4001D2}" type="doc">
      <dgm:prSet loTypeId="urn:microsoft.com/office/officeart/2005/8/layout/list1" loCatId="list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8BCE39D1-1C39-4D32-B92F-C9CC9B79374F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может </a:t>
          </a:r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проводиться оценка </a:t>
          </a:r>
        </a:p>
        <a:p>
          <a:pPr rtl="0"/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индивидуального развития детей </a:t>
          </a:r>
          <a:endParaRPr lang="ru-RU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CCF82E32-F86C-42BD-82F1-6F661FDC36DB}" type="parTrans" cxnId="{4F179589-3475-41A6-8E7C-51C404CB7328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1E46056E-CC48-421B-BBB0-98BDAE9779FB}" type="sibTrans" cxnId="{4F179589-3475-41A6-8E7C-51C404CB7328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C03F9EFD-53A1-4F95-95A5-7E0C559E7CB7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>
            <a:spcAft>
              <a:spcPts val="600"/>
            </a:spcAft>
          </a:pPr>
          <a:r>
            <a:rPr lang="ru-RU" dirty="0" smtClean="0">
              <a:solidFill>
                <a:srgbClr val="000090"/>
              </a:solidFill>
            </a:rPr>
            <a:t>Такая оценка производится педагогическим работником в рамках педагогической диагностики (оценки индивидуального развития детей дошкольного возраста, связанной с оценкой эффективности педагогических действий и лежащей в основе их дальнейшего планирования).</a:t>
          </a:r>
          <a:endParaRPr lang="ru-RU" dirty="0">
            <a:solidFill>
              <a:srgbClr val="000090"/>
            </a:solidFill>
            <a:latin typeface="Arial" pitchFamily="34" charset="0"/>
            <a:cs typeface="Arial" pitchFamily="34" charset="0"/>
          </a:endParaRPr>
        </a:p>
      </dgm:t>
    </dgm:pt>
    <dgm:pt modelId="{6B762091-38CE-4E0A-B945-0516AE068297}" type="parTrans" cxnId="{E52A9577-5FDF-484B-A506-AF18BCBBCCB6}">
      <dgm:prSet/>
      <dgm:spPr/>
      <dgm:t>
        <a:bodyPr/>
        <a:lstStyle/>
        <a:p>
          <a:endParaRPr lang="ru-RU"/>
        </a:p>
      </dgm:t>
    </dgm:pt>
    <dgm:pt modelId="{F86DC63A-F22A-410F-8B13-F1BA8AA317E9}" type="sibTrans" cxnId="{E52A9577-5FDF-484B-A506-AF18BCBBCCB6}">
      <dgm:prSet/>
      <dgm:spPr/>
      <dgm:t>
        <a:bodyPr/>
        <a:lstStyle/>
        <a:p>
          <a:endParaRPr lang="ru-RU"/>
        </a:p>
      </dgm:t>
    </dgm:pt>
    <dgm:pt modelId="{44255798-5A01-4BB2-A8D0-9F3C1EE20002}" type="pres">
      <dgm:prSet presAssocID="{29B05B9F-3AA8-4CCB-8322-789ECA4001D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75FE29-9966-4E82-B9F8-AA79400796B9}" type="pres">
      <dgm:prSet presAssocID="{8BCE39D1-1C39-4D32-B92F-C9CC9B79374F}" presName="parentLin" presStyleCnt="0"/>
      <dgm:spPr/>
    </dgm:pt>
    <dgm:pt modelId="{B3F5E86B-0589-4FF1-B130-85FBFEA3A344}" type="pres">
      <dgm:prSet presAssocID="{8BCE39D1-1C39-4D32-B92F-C9CC9B79374F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4F598EC-14B3-4BA9-8BDB-C58609655542}" type="pres">
      <dgm:prSet presAssocID="{8BCE39D1-1C39-4D32-B92F-C9CC9B79374F}" presName="parentText" presStyleLbl="node1" presStyleIdx="0" presStyleCnt="1" custScaleY="136647" custLinFactNeighborX="-44987" custLinFactNeighborY="-1869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F72E27-48EE-44D5-8350-B660364C18E4}" type="pres">
      <dgm:prSet presAssocID="{8BCE39D1-1C39-4D32-B92F-C9CC9B79374F}" presName="negativeSpace" presStyleCnt="0"/>
      <dgm:spPr/>
    </dgm:pt>
    <dgm:pt modelId="{8C591CA5-DA69-4EBE-9034-59CEA34E6D35}" type="pres">
      <dgm:prSet presAssocID="{8BCE39D1-1C39-4D32-B92F-C9CC9B79374F}" presName="childText" presStyleLbl="conFgAcc1" presStyleIdx="0" presStyleCnt="1" custScaleY="122247" custLinFactNeighborX="126" custLinFactNeighborY="-683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E5CF4B-BDD6-C049-981C-CE8DB8269A47}" type="presOf" srcId="{C03F9EFD-53A1-4F95-95A5-7E0C559E7CB7}" destId="{8C591CA5-DA69-4EBE-9034-59CEA34E6D35}" srcOrd="0" destOrd="0" presId="urn:microsoft.com/office/officeart/2005/8/layout/list1"/>
    <dgm:cxn modelId="{B334473B-BB2A-6E48-9EB6-7BC866AAD82A}" type="presOf" srcId="{8BCE39D1-1C39-4D32-B92F-C9CC9B79374F}" destId="{E4F598EC-14B3-4BA9-8BDB-C58609655542}" srcOrd="1" destOrd="0" presId="urn:microsoft.com/office/officeart/2005/8/layout/list1"/>
    <dgm:cxn modelId="{4F179589-3475-41A6-8E7C-51C404CB7328}" srcId="{29B05B9F-3AA8-4CCB-8322-789ECA4001D2}" destId="{8BCE39D1-1C39-4D32-B92F-C9CC9B79374F}" srcOrd="0" destOrd="0" parTransId="{CCF82E32-F86C-42BD-82F1-6F661FDC36DB}" sibTransId="{1E46056E-CC48-421B-BBB0-98BDAE9779FB}"/>
    <dgm:cxn modelId="{35E10BE3-EEAC-5440-B1FA-DED19C2BC6DB}" type="presOf" srcId="{8BCE39D1-1C39-4D32-B92F-C9CC9B79374F}" destId="{B3F5E86B-0589-4FF1-B130-85FBFEA3A344}" srcOrd="0" destOrd="0" presId="urn:microsoft.com/office/officeart/2005/8/layout/list1"/>
    <dgm:cxn modelId="{D23D8708-2A58-A54D-AD3B-960833C50B61}" type="presOf" srcId="{29B05B9F-3AA8-4CCB-8322-789ECA4001D2}" destId="{44255798-5A01-4BB2-A8D0-9F3C1EE20002}" srcOrd="0" destOrd="0" presId="urn:microsoft.com/office/officeart/2005/8/layout/list1"/>
    <dgm:cxn modelId="{E52A9577-5FDF-484B-A506-AF18BCBBCCB6}" srcId="{8BCE39D1-1C39-4D32-B92F-C9CC9B79374F}" destId="{C03F9EFD-53A1-4F95-95A5-7E0C559E7CB7}" srcOrd="0" destOrd="0" parTransId="{6B762091-38CE-4E0A-B945-0516AE068297}" sibTransId="{F86DC63A-F22A-410F-8B13-F1BA8AA317E9}"/>
    <dgm:cxn modelId="{222A5C3B-18CF-6548-B748-9BDEE7DA5EC7}" type="presParOf" srcId="{44255798-5A01-4BB2-A8D0-9F3C1EE20002}" destId="{B375FE29-9966-4E82-B9F8-AA79400796B9}" srcOrd="0" destOrd="0" presId="urn:microsoft.com/office/officeart/2005/8/layout/list1"/>
    <dgm:cxn modelId="{1C3D5822-C84C-7042-851B-039229CCB1F8}" type="presParOf" srcId="{B375FE29-9966-4E82-B9F8-AA79400796B9}" destId="{B3F5E86B-0589-4FF1-B130-85FBFEA3A344}" srcOrd="0" destOrd="0" presId="urn:microsoft.com/office/officeart/2005/8/layout/list1"/>
    <dgm:cxn modelId="{4590886E-A2DD-F141-A5C7-E390DF5DA814}" type="presParOf" srcId="{B375FE29-9966-4E82-B9F8-AA79400796B9}" destId="{E4F598EC-14B3-4BA9-8BDB-C58609655542}" srcOrd="1" destOrd="0" presId="urn:microsoft.com/office/officeart/2005/8/layout/list1"/>
    <dgm:cxn modelId="{077A6494-1649-694A-BADC-A25FEC8F97F4}" type="presParOf" srcId="{44255798-5A01-4BB2-A8D0-9F3C1EE20002}" destId="{79F72E27-48EE-44D5-8350-B660364C18E4}" srcOrd="1" destOrd="0" presId="urn:microsoft.com/office/officeart/2005/8/layout/list1"/>
    <dgm:cxn modelId="{52065C58-6EEA-134D-B658-0694FAB6D1BB}" type="presParOf" srcId="{44255798-5A01-4BB2-A8D0-9F3C1EE20002}" destId="{8C591CA5-DA69-4EBE-9034-59CEA34E6D35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591CA5-DA69-4EBE-9034-59CEA34E6D35}">
      <dsp:nvSpPr>
        <dsp:cNvPr id="0" name=""/>
        <dsp:cNvSpPr/>
      </dsp:nvSpPr>
      <dsp:spPr>
        <a:xfrm>
          <a:off x="0" y="633962"/>
          <a:ext cx="8229600" cy="3327074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38708" tIns="499872" rIns="638708" bIns="170688" numCol="1" spcCol="1270" anchor="t" anchorCtr="0">
          <a:noAutofit/>
        </a:bodyPr>
        <a:lstStyle/>
        <a:p>
          <a:pPr marL="228600" lvl="1" indent="-228600" algn="just" defTabSz="106680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2400" kern="1200" dirty="0" smtClean="0">
              <a:solidFill>
                <a:srgbClr val="000090"/>
              </a:solidFill>
            </a:rPr>
            <a:t>Такая оценка производится педагогическим работником в рамках педагогической диагностики (оценки индивидуального развития детей дошкольного возраста, связанной с оценкой эффективности педагогических действий и лежащей в основе их дальнейшего планирования).</a:t>
          </a:r>
          <a:endParaRPr lang="ru-RU" sz="2400" kern="1200" dirty="0">
            <a:solidFill>
              <a:srgbClr val="000090"/>
            </a:solidFill>
            <a:latin typeface="Arial" pitchFamily="34" charset="0"/>
            <a:cs typeface="Arial" pitchFamily="34" charset="0"/>
          </a:endParaRPr>
        </a:p>
      </dsp:txBody>
      <dsp:txXfrm>
        <a:off x="0" y="633962"/>
        <a:ext cx="8229600" cy="3327074"/>
      </dsp:txXfrm>
    </dsp:sp>
    <dsp:sp modelId="{E4F598EC-14B3-4BA9-8BDB-C58609655542}">
      <dsp:nvSpPr>
        <dsp:cNvPr id="0" name=""/>
        <dsp:cNvSpPr/>
      </dsp:nvSpPr>
      <dsp:spPr>
        <a:xfrm>
          <a:off x="226367" y="129906"/>
          <a:ext cx="5760720" cy="968116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может </a:t>
          </a:r>
          <a:r>
            <a:rPr lang="ru-RU" sz="2400" b="1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проводиться оценка 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индивидуального развития детей </a:t>
          </a:r>
          <a:endParaRPr lang="ru-RU" sz="2400" b="1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273627" y="177166"/>
        <a:ext cx="5666200" cy="8735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86664-7D70-BD42-8B9A-9BB90B926604}" type="datetimeFigureOut">
              <a:rPr lang="ru-RU" smtClean="0"/>
              <a:pPr/>
              <a:t>03.02.14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6114C-E5F8-504A-8261-6600291FD8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367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96A51-411C-486C-A155-BD3BE44C3C34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23061D8-EA44-42C8-A4D8-32AA57E8BF83}" type="slidenum">
              <a:rPr lang="ru-RU" smtClean="0"/>
              <a:pPr>
                <a:defRPr/>
              </a:pPr>
              <a:t>15</a:t>
            </a:fld>
            <a:endParaRPr lang="ru-RU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7" y="4715907"/>
            <a:ext cx="4984962" cy="4467701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400" smtClean="0"/>
              <a:t>	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19C0-872D-40A6-BFBB-5D5D13C5CC98}" type="datetimeFigureOut">
              <a:rPr lang="ru-RU" smtClean="0"/>
              <a:pPr/>
              <a:t>03.02.14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9ACD-36F4-4FD4-8260-6170B7CD6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603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6DB4-0AE9-41B7-BC94-297CE23C9225}" type="datetimeFigureOut">
              <a:rPr lang="ru-RU" smtClean="0"/>
              <a:pPr/>
              <a:t>03.02.14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8A75-4911-4D75-967C-D82E79ABD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72017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56793"/>
            <a:ext cx="4038600" cy="460851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56793"/>
            <a:ext cx="4038600" cy="460851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6DB4-0AE9-41B7-BC94-297CE23C9225}" type="datetimeFigureOut">
              <a:rPr lang="ru-RU" smtClean="0"/>
              <a:pPr/>
              <a:t>03.02.14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18A75-4911-4D75-967C-D82E79ABD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39107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A16C-892E-4258-82EC-9B6DBE6DDAAB}" type="datetime1">
              <a:rPr lang="ru-RU" smtClean="0"/>
              <a:pPr/>
              <a:t>03.02.14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651883"/>
      </p:ext>
    </p:extLst>
  </p:cSld>
  <p:clrMapOvr>
    <a:masterClrMapping/>
  </p:clrMapOvr>
  <p:transition xmlns:p14="http://schemas.microsoft.com/office/powerpoint/2010/main">
    <p:fade/>
  </p:transition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B19C0-872D-40A6-BFBB-5D5D13C5CC98}" type="datetimeFigureOut">
              <a:rPr lang="ru-RU" smtClean="0"/>
              <a:pPr/>
              <a:t>03.02.14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29ACD-36F4-4FD4-8260-6170B7CD64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96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  <p:sldLayoutId id="2147483660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331640" y="1052736"/>
            <a:ext cx="6912768" cy="3888432"/>
            <a:chOff x="4063811" y="1371599"/>
            <a:chExt cx="3704864" cy="1828800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063811" y="1371599"/>
              <a:ext cx="3704864" cy="1828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4153086" y="1460874"/>
              <a:ext cx="3526314" cy="16502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24790" tIns="224790" rIns="224790" bIns="224790" numCol="1" spcCol="1270" anchor="ctr" anchorCtr="0">
              <a:noAutofit/>
            </a:bodyPr>
            <a:lstStyle/>
            <a:p>
              <a:pPr lvl="0" algn="ctr" defTabSz="2622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4800" b="1" kern="1200" dirty="0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979712" y="1628800"/>
            <a:ext cx="561662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Организация и проведение педагогического мониторинга </a:t>
            </a:r>
            <a:r>
              <a:rPr lang="ru-RU" sz="4400" b="1" dirty="0" smtClean="0">
                <a:solidFill>
                  <a:schemeClr val="bg1"/>
                </a:solidFill>
              </a:rPr>
              <a:t>В ДОО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448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0090"/>
                </a:solidFill>
              </a:rPr>
              <a:t>Целевые ориентиры</a:t>
            </a:r>
            <a:br>
              <a:rPr lang="ru-RU" sz="2800" dirty="0" smtClean="0">
                <a:solidFill>
                  <a:srgbClr val="000090"/>
                </a:solidFill>
              </a:rPr>
            </a:br>
            <a:r>
              <a:rPr lang="ru-RU" sz="2200" dirty="0" smtClean="0">
                <a:solidFill>
                  <a:srgbClr val="000090"/>
                </a:solidFill>
              </a:rPr>
              <a:t>Ребёнок на этапе начала дошкольного возраста (</a:t>
            </a:r>
            <a:r>
              <a:rPr lang="ru-RU" sz="2200" b="1" dirty="0" smtClean="0">
                <a:solidFill>
                  <a:srgbClr val="000090"/>
                </a:solidFill>
              </a:rPr>
              <a:t>к 3 годам</a:t>
            </a:r>
            <a:r>
              <a:rPr lang="ru-RU" sz="2200" dirty="0" smtClean="0">
                <a:solidFill>
                  <a:srgbClr val="000090"/>
                </a:solidFill>
              </a:rPr>
              <a:t>)</a:t>
            </a:r>
            <a:endParaRPr lang="ru-RU" sz="2800" dirty="0">
              <a:solidFill>
                <a:srgbClr val="00009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10" name="Содержимое 5"/>
          <p:cNvSpPr txBox="1">
            <a:spLocks/>
          </p:cNvSpPr>
          <p:nvPr/>
        </p:nvSpPr>
        <p:spPr>
          <a:xfrm>
            <a:off x="179512" y="1052736"/>
            <a:ext cx="6480720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66928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+mj-lt"/>
              <a:buAutoNum type="arabicPeriod"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Интересуется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окружающими предметами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и активно действует с ними;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эмоционально вовлечён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 действия с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игрушками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и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другими предметами,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стремится проявлять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настойчивость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достижении результата своих действий.</a:t>
            </a:r>
          </a:p>
          <a:p>
            <a:pPr marL="566928" marR="0" lvl="0" indent="-4572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+mj-lt"/>
              <a:buAutoNum type="arabicPeriod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Содержимое 8" descr="Рисунок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1052736"/>
            <a:ext cx="1732148" cy="2181448"/>
          </a:xfrm>
          <a:prstGeom prst="rect">
            <a:avLst/>
          </a:prstGeom>
        </p:spPr>
      </p:pic>
      <p:sp>
        <p:nvSpPr>
          <p:cNvPr id="7" name="Содержимое 5"/>
          <p:cNvSpPr txBox="1">
            <a:spLocks/>
          </p:cNvSpPr>
          <p:nvPr/>
        </p:nvSpPr>
        <p:spPr>
          <a:xfrm>
            <a:off x="179512" y="2132856"/>
            <a:ext cx="6480720" cy="12961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66928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+mj-lt"/>
              <a:buAutoNum type="arabicPeriod" startAt="2"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Использует специфические, культурно фиксированные 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предметные действия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знает назначение бытовых предметов (ложки, расчёски, карандаша и пр.) и умеет пользоваться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ими. Владеет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простейшими навыками самообслуживания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; стремится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проявлять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самостоятельность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 бытовом и игровом поведении.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356992"/>
            <a:ext cx="8280920" cy="738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66928" lvl="0" indent="-457200" algn="just">
              <a:spcBef>
                <a:spcPts val="300"/>
              </a:spcBef>
              <a:buClr>
                <a:schemeClr val="accent3"/>
              </a:buClr>
              <a:buFont typeface="+mj-lt"/>
              <a:buAutoNum type="arabicPeriod" startAt="3"/>
              <a:defRPr/>
            </a:pP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Владеет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активной и 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пассивной </a:t>
            </a: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речью, включённой в общение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; может 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обращаться с 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вопросами и просьбами, понимает речь взрослых; знает названия окружающих предметов и игрушек.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149080"/>
            <a:ext cx="828092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66928" lvl="0" indent="-457200" algn="just">
              <a:spcBef>
                <a:spcPts val="300"/>
              </a:spcBef>
              <a:buClr>
                <a:schemeClr val="accent3"/>
              </a:buClr>
              <a:buFont typeface="+mj-lt"/>
              <a:buAutoNum type="arabicPeriod" startAt="4"/>
              <a:defRPr/>
            </a:pP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Стремится к 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общению со 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взрослыми и активно </a:t>
            </a: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подражает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им в  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движениях и действиях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ru-RU" sz="1400" b="1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появляются </a:t>
            </a: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игры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, в 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которых ребёнок </a:t>
            </a: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воспроизводит действия взрослого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4797153"/>
            <a:ext cx="828092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66928" lvl="0" indent="-457200" algn="just">
              <a:spcBef>
                <a:spcPts val="300"/>
              </a:spcBef>
              <a:buClr>
                <a:schemeClr val="accent3"/>
              </a:buClr>
              <a:buFont typeface="+mj-lt"/>
              <a:buAutoNum type="arabicPeriod" startAt="5"/>
              <a:defRPr/>
            </a:pP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Проявляет </a:t>
            </a:r>
            <a:r>
              <a:rPr lang="ru-RU" sz="1400" b="1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интерес к </a:t>
            </a: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сверстникам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наблюдает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за 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их 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действиями и </a:t>
            </a: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подражает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им.</a:t>
            </a:r>
            <a:endParaRPr lang="ru-RU" sz="1400" b="1" dirty="0">
              <a:solidFill>
                <a:srgbClr val="00009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79512" y="5157192"/>
            <a:ext cx="8280920" cy="7386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66928" lvl="0" indent="-457200" algn="just">
              <a:spcBef>
                <a:spcPts val="300"/>
              </a:spcBef>
              <a:buClr>
                <a:schemeClr val="accent3"/>
              </a:buClr>
              <a:buFont typeface="+mj-lt"/>
              <a:buAutoNum type="arabicPeriod" startAt="6"/>
              <a:defRPr/>
            </a:pPr>
            <a:r>
              <a:rPr lang="ru-RU" sz="1400" b="1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Проявляет интерес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к 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стихам, песням и сказкам, рассматриванию картинок, </a:t>
            </a: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стремится </a:t>
            </a:r>
            <a:r>
              <a:rPr lang="ru-RU" sz="1400" b="1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двигаться 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под 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музыку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; проявляет </a:t>
            </a: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эмоциональный  отклик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на различные произведения 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культуры и 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искусства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79512" y="5949280"/>
            <a:ext cx="828092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66928" lvl="0" indent="-457200" algn="just">
              <a:spcBef>
                <a:spcPts val="300"/>
              </a:spcBef>
              <a:buClr>
                <a:schemeClr val="accent3"/>
              </a:buClr>
              <a:buFont typeface="+mj-lt"/>
              <a:buAutoNum type="arabicPeriod" startAt="7"/>
              <a:defRPr/>
            </a:pP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У ребёнка развита </a:t>
            </a: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крупная моторика</a:t>
            </a:r>
            <a:r>
              <a:rPr lang="ru-RU" sz="14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; он 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стремится осваивать различные </a:t>
            </a:r>
            <a:r>
              <a:rPr lang="ru-RU" sz="1400" b="1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виды движения </a:t>
            </a:r>
            <a:r>
              <a:rPr lang="ru-RU" sz="14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(бег, лазанье, перешагивание и пр.)</a:t>
            </a:r>
          </a:p>
        </p:txBody>
      </p:sp>
    </p:spTree>
    <p:extLst>
      <p:ext uri="{BB962C8B-B14F-4D97-AF65-F5344CB8AC3E}">
        <p14:creationId xmlns:p14="http://schemas.microsoft.com/office/powerpoint/2010/main" val="3430338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7"/>
          <p:cNvSpPr>
            <a:spLocks noGrp="1"/>
          </p:cNvSpPr>
          <p:nvPr>
            <p:ph type="title"/>
          </p:nvPr>
        </p:nvSpPr>
        <p:spPr>
          <a:xfrm>
            <a:off x="395536" y="0"/>
            <a:ext cx="8424936" cy="76470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000090"/>
                </a:solidFill>
              </a:rPr>
              <a:t>Целевые ориентиры</a:t>
            </a:r>
            <a:r>
              <a:rPr lang="ru-RU" sz="2200" dirty="0" smtClean="0">
                <a:solidFill>
                  <a:srgbClr val="000090"/>
                </a:solidFill>
              </a:rPr>
              <a:t/>
            </a:r>
            <a:br>
              <a:rPr lang="ru-RU" sz="2200" dirty="0" smtClean="0">
                <a:solidFill>
                  <a:srgbClr val="000090"/>
                </a:solidFill>
              </a:rPr>
            </a:br>
            <a:r>
              <a:rPr lang="ru-RU" sz="2000" dirty="0" smtClean="0">
                <a:solidFill>
                  <a:srgbClr val="000090"/>
                </a:solidFill>
              </a:rPr>
              <a:t>Ребёнок на этапе завершения дошкольного образования </a:t>
            </a:r>
            <a:r>
              <a:rPr lang="ru-RU" sz="2200" dirty="0" smtClean="0">
                <a:solidFill>
                  <a:srgbClr val="000090"/>
                </a:solidFill>
              </a:rPr>
              <a:t>(</a:t>
            </a:r>
            <a:r>
              <a:rPr lang="ru-RU" sz="2200" b="1" dirty="0" smtClean="0">
                <a:solidFill>
                  <a:srgbClr val="000090"/>
                </a:solidFill>
              </a:rPr>
              <a:t>к 7-8 годам</a:t>
            </a:r>
            <a:r>
              <a:rPr lang="ru-RU" sz="2200" dirty="0" smtClean="0">
                <a:solidFill>
                  <a:srgbClr val="000090"/>
                </a:solidFill>
              </a:rPr>
              <a:t>)</a:t>
            </a:r>
            <a:endParaRPr lang="ru-RU" sz="2200" dirty="0">
              <a:solidFill>
                <a:srgbClr val="000090"/>
              </a:solidFill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467544" y="980728"/>
            <a:ext cx="8424936" cy="864097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566928" indent="-457200" algn="just">
              <a:buFont typeface="+mj-lt"/>
              <a:buAutoNum type="arabicPeriod"/>
            </a:pPr>
            <a:r>
              <a:rPr lang="ru-RU" sz="1400" dirty="0" smtClean="0"/>
              <a:t>Овладевает основными </a:t>
            </a:r>
            <a:r>
              <a:rPr lang="ru-RU" sz="1400" b="1" dirty="0" smtClean="0"/>
              <a:t>культурными способами деятельности</a:t>
            </a:r>
            <a:r>
              <a:rPr lang="ru-RU" sz="1400" dirty="0" smtClean="0"/>
              <a:t>, проявляет инициативу</a:t>
            </a:r>
            <a:r>
              <a:rPr lang="ru-RU" sz="1400" dirty="0"/>
              <a:t> </a:t>
            </a:r>
            <a:r>
              <a:rPr lang="ru-RU" sz="1400" dirty="0" smtClean="0"/>
              <a:t>и самостоятельность в разных видах деятельности – игре, общении, конструировании</a:t>
            </a:r>
            <a:r>
              <a:rPr lang="ru-RU" sz="1400" dirty="0"/>
              <a:t> </a:t>
            </a:r>
            <a:r>
              <a:rPr lang="ru-RU" sz="1400" dirty="0" smtClean="0"/>
              <a:t>и др.;</a:t>
            </a:r>
            <a:r>
              <a:rPr lang="ru-RU" sz="1400" dirty="0"/>
              <a:t> </a:t>
            </a:r>
            <a:r>
              <a:rPr lang="ru-RU" sz="1400" b="1" dirty="0" smtClean="0"/>
              <a:t>способен выбирать </a:t>
            </a:r>
            <a:r>
              <a:rPr lang="ru-RU" sz="1400" dirty="0" smtClean="0"/>
              <a:t>себе род занятий, участников</a:t>
            </a:r>
            <a:r>
              <a:rPr lang="ru-RU" sz="1400" dirty="0"/>
              <a:t> </a:t>
            </a:r>
            <a:r>
              <a:rPr lang="ru-RU" sz="1400" dirty="0" smtClean="0"/>
              <a:t>по совместной деятельности</a:t>
            </a:r>
          </a:p>
        </p:txBody>
      </p:sp>
      <p:sp>
        <p:nvSpPr>
          <p:cNvPr id="8" name="Содержимое 10"/>
          <p:cNvSpPr txBox="1">
            <a:spLocks/>
          </p:cNvSpPr>
          <p:nvPr/>
        </p:nvSpPr>
        <p:spPr>
          <a:xfrm>
            <a:off x="467544" y="1916832"/>
            <a:ext cx="8424936" cy="12961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1900" kern="1200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18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18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6928" indent="-457200" algn="just">
              <a:buFont typeface="+mj-lt"/>
              <a:buAutoNum type="arabicPeriod" startAt="2"/>
            </a:pPr>
            <a:r>
              <a:rPr lang="ru-RU" sz="1400" b="1" dirty="0" smtClean="0">
                <a:solidFill>
                  <a:srgbClr val="000090"/>
                </a:solidFill>
              </a:rPr>
              <a:t>Обладает установкой положительного отношения</a:t>
            </a:r>
            <a:r>
              <a:rPr lang="ru-RU" sz="1400" b="1" dirty="0">
                <a:solidFill>
                  <a:srgbClr val="000090"/>
                </a:solidFill>
              </a:rPr>
              <a:t> </a:t>
            </a:r>
            <a:r>
              <a:rPr lang="ru-RU" sz="1400" b="1" dirty="0" smtClean="0">
                <a:solidFill>
                  <a:srgbClr val="000090"/>
                </a:solidFill>
              </a:rPr>
              <a:t>к миру, другим людям и самому себе, обладает чувством собственного достоинства; активно взаимодействует</a:t>
            </a:r>
            <a:r>
              <a:rPr lang="ru-RU" sz="1400" b="1" dirty="0">
                <a:solidFill>
                  <a:srgbClr val="000090"/>
                </a:solidFill>
              </a:rPr>
              <a:t> </a:t>
            </a:r>
            <a:r>
              <a:rPr lang="ru-RU" sz="1400" b="1" dirty="0" smtClean="0">
                <a:solidFill>
                  <a:srgbClr val="000090"/>
                </a:solidFill>
              </a:rPr>
              <a:t>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себя; старается разрешать конфликты.</a:t>
            </a:r>
            <a:endParaRPr lang="ru-RU" sz="1400" b="1" dirty="0">
              <a:solidFill>
                <a:srgbClr val="000090"/>
              </a:solidFill>
            </a:endParaRPr>
          </a:p>
        </p:txBody>
      </p:sp>
      <p:sp>
        <p:nvSpPr>
          <p:cNvPr id="9" name="Содержимое 10"/>
          <p:cNvSpPr txBox="1">
            <a:spLocks/>
          </p:cNvSpPr>
          <p:nvPr/>
        </p:nvSpPr>
        <p:spPr>
          <a:xfrm>
            <a:off x="467544" y="3284984"/>
            <a:ext cx="8424936" cy="7200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1900" kern="1200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18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18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6928" indent="-457200" algn="just">
              <a:buFont typeface="+mj-lt"/>
              <a:buAutoNum type="arabicPeriod" startAt="3"/>
            </a:pPr>
            <a:r>
              <a:rPr lang="ru-RU" sz="1400" b="1" dirty="0" smtClean="0">
                <a:solidFill>
                  <a:srgbClr val="000090"/>
                </a:solidFill>
              </a:rPr>
              <a:t>Обладает развитым воображением, </a:t>
            </a:r>
            <a:r>
              <a:rPr lang="ru-RU" sz="1400" dirty="0" smtClean="0">
                <a:solidFill>
                  <a:srgbClr val="000090"/>
                </a:solidFill>
              </a:rPr>
              <a:t>которое реализуется в разных видах деятельности, и, прежде всего, в игре; </a:t>
            </a:r>
            <a:r>
              <a:rPr lang="ru-RU" sz="1400" b="1" dirty="0" smtClean="0">
                <a:solidFill>
                  <a:srgbClr val="000090"/>
                </a:solidFill>
              </a:rPr>
              <a:t>владеет разными формами и видами игры</a:t>
            </a:r>
            <a:r>
              <a:rPr lang="ru-RU" sz="1400" dirty="0" smtClean="0">
                <a:solidFill>
                  <a:srgbClr val="000090"/>
                </a:solidFill>
              </a:rPr>
              <a:t>, различает условную и реальную ситуации, </a:t>
            </a:r>
            <a:r>
              <a:rPr lang="ru-RU" sz="1400" b="1" dirty="0" smtClean="0">
                <a:solidFill>
                  <a:srgbClr val="000090"/>
                </a:solidFill>
              </a:rPr>
              <a:t>умеет подчиняться </a:t>
            </a:r>
            <a:r>
              <a:rPr lang="ru-RU" sz="1400" dirty="0" smtClean="0">
                <a:solidFill>
                  <a:srgbClr val="000090"/>
                </a:solidFill>
              </a:rPr>
              <a:t>разным </a:t>
            </a:r>
            <a:r>
              <a:rPr lang="ru-RU" sz="1400" b="1" dirty="0" smtClean="0">
                <a:solidFill>
                  <a:srgbClr val="000090"/>
                </a:solidFill>
              </a:rPr>
              <a:t>правилам </a:t>
            </a:r>
            <a:r>
              <a:rPr lang="ru-RU" sz="1400" dirty="0" smtClean="0">
                <a:solidFill>
                  <a:srgbClr val="000090"/>
                </a:solidFill>
              </a:rPr>
              <a:t>и социальным норма.</a:t>
            </a:r>
            <a:endParaRPr lang="ru-RU" sz="1400" dirty="0">
              <a:solidFill>
                <a:srgbClr val="000090"/>
              </a:solidFill>
            </a:endParaRPr>
          </a:p>
        </p:txBody>
      </p:sp>
      <p:sp>
        <p:nvSpPr>
          <p:cNvPr id="12" name="Содержимое 10"/>
          <p:cNvSpPr txBox="1">
            <a:spLocks/>
          </p:cNvSpPr>
          <p:nvPr/>
        </p:nvSpPr>
        <p:spPr>
          <a:xfrm>
            <a:off x="467544" y="4005064"/>
            <a:ext cx="842493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>
            <a:normAutofit fontScale="92500" lnSpcReduction="20000"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1900" kern="1200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18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18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6928" indent="-457200" algn="just">
              <a:buFont typeface="+mj-lt"/>
              <a:buAutoNum type="arabicPeriod" startAt="4"/>
            </a:pPr>
            <a:r>
              <a:rPr lang="ru-RU" sz="1400" dirty="0" smtClean="0">
                <a:solidFill>
                  <a:srgbClr val="000090"/>
                </a:solidFill>
              </a:rPr>
              <a:t>Достаточно хорошо </a:t>
            </a:r>
            <a:r>
              <a:rPr lang="ru-RU" sz="1400" b="1" dirty="0" smtClean="0">
                <a:solidFill>
                  <a:srgbClr val="000090"/>
                </a:solidFill>
              </a:rPr>
              <a:t>владеет устной речью</a:t>
            </a:r>
            <a:r>
              <a:rPr lang="ru-RU" sz="1400" dirty="0" smtClean="0">
                <a:solidFill>
                  <a:srgbClr val="000090"/>
                </a:solidFill>
              </a:rPr>
              <a:t>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</a:t>
            </a:r>
            <a:r>
              <a:rPr lang="ru-RU" sz="1400" dirty="0">
                <a:solidFill>
                  <a:srgbClr val="000090"/>
                </a:solidFill>
              </a:rPr>
              <a:t> </a:t>
            </a:r>
            <a:r>
              <a:rPr lang="ru-RU" sz="1400" dirty="0" smtClean="0">
                <a:solidFill>
                  <a:srgbClr val="000090"/>
                </a:solidFill>
              </a:rPr>
              <a:t>у ребёнка </a:t>
            </a:r>
            <a:r>
              <a:rPr lang="ru-RU" sz="1400" b="1" dirty="0" smtClean="0">
                <a:solidFill>
                  <a:srgbClr val="000090"/>
                </a:solidFill>
              </a:rPr>
              <a:t>складываются предпосылки грамотности</a:t>
            </a:r>
            <a:endParaRPr lang="ru-RU" sz="1400" b="1" dirty="0">
              <a:solidFill>
                <a:srgbClr val="00009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4869160"/>
            <a:ext cx="8424936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66928" indent="-457200">
              <a:buFont typeface="+mj-lt"/>
              <a:buAutoNum type="arabicPeriod" startAt="5"/>
            </a:pPr>
            <a:r>
              <a:rPr lang="ru-RU" sz="1200" dirty="0"/>
              <a:t>У </a:t>
            </a:r>
            <a:r>
              <a:rPr lang="ru-RU" sz="1400" dirty="0"/>
              <a:t>ребёнка </a:t>
            </a:r>
            <a:r>
              <a:rPr lang="ru-RU" sz="1400" b="1" dirty="0"/>
              <a:t>развита крупная и мелкая моторика</a:t>
            </a:r>
            <a:r>
              <a:rPr lang="ru-RU" sz="1400" dirty="0" smtClean="0"/>
              <a:t>; он </a:t>
            </a:r>
            <a:r>
              <a:rPr lang="ru-RU" sz="1400" dirty="0"/>
              <a:t>подвижен, вынослив, владеет основными движениями, </a:t>
            </a:r>
            <a:r>
              <a:rPr lang="ru-RU" sz="1400" b="1" dirty="0"/>
              <a:t>может контролировать свои движения</a:t>
            </a:r>
            <a:r>
              <a:rPr lang="ru-RU" sz="1400" dirty="0"/>
              <a:t> и управлять </a:t>
            </a:r>
            <a:r>
              <a:rPr lang="ru-RU" sz="1400" dirty="0" smtClean="0"/>
              <a:t>ими.</a:t>
            </a: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5445224"/>
            <a:ext cx="8424936" cy="7386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66928" indent="-457200">
              <a:buFont typeface="+mj-lt"/>
              <a:buAutoNum type="arabicPeriod" startAt="6"/>
            </a:pPr>
            <a:r>
              <a:rPr lang="ru-RU" sz="1400" b="1" dirty="0"/>
              <a:t>Способен к волевым усилиям</a:t>
            </a:r>
            <a:r>
              <a:rPr lang="ru-RU" sz="1400" dirty="0"/>
              <a:t>, может следовать социальным нормам поведения и правилам</a:t>
            </a:r>
            <a:br>
              <a:rPr lang="ru-RU" sz="1400" dirty="0"/>
            </a:br>
            <a:r>
              <a:rPr lang="ru-RU" sz="1400" dirty="0"/>
              <a:t>в разных видах деятельности</a:t>
            </a:r>
            <a:r>
              <a:rPr lang="ru-RU" sz="1400" dirty="0" smtClean="0"/>
              <a:t>, во взаимоотношениях со взрослыми и </a:t>
            </a:r>
            <a:r>
              <a:rPr lang="ru-RU" sz="1400" dirty="0"/>
              <a:t>сверстниками, </a:t>
            </a:r>
            <a:r>
              <a:rPr lang="ru-RU" sz="1400" b="1" dirty="0"/>
              <a:t>может соблюдать правила </a:t>
            </a:r>
            <a:r>
              <a:rPr lang="ru-RU" sz="1400" dirty="0"/>
              <a:t>безопасного </a:t>
            </a:r>
            <a:r>
              <a:rPr lang="ru-RU" sz="1400" dirty="0" smtClean="0"/>
              <a:t>поведения и </a:t>
            </a:r>
            <a:r>
              <a:rPr lang="ru-RU" sz="1400" dirty="0"/>
              <a:t>личной </a:t>
            </a:r>
            <a:r>
              <a:rPr lang="ru-RU" sz="1400" dirty="0" smtClean="0"/>
              <a:t>гигиены.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6237312"/>
            <a:ext cx="8424936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66928" indent="-457200">
              <a:buFont typeface="+mj-lt"/>
              <a:buAutoNum type="arabicPeriod" startAt="7"/>
            </a:pPr>
            <a:r>
              <a:rPr lang="ru-RU" sz="1400" b="1" dirty="0">
                <a:solidFill>
                  <a:srgbClr val="000090"/>
                </a:solidFill>
              </a:rPr>
              <a:t>Ребёнок </a:t>
            </a:r>
            <a:r>
              <a:rPr lang="ru-RU" sz="1400" b="1" dirty="0" smtClean="0">
                <a:solidFill>
                  <a:srgbClr val="000090"/>
                </a:solidFill>
              </a:rPr>
              <a:t>проявляет любознательность</a:t>
            </a:r>
            <a:r>
              <a:rPr lang="ru-RU" sz="1400" b="1" dirty="0" smtClean="0">
                <a:solidFill>
                  <a:srgbClr val="000090"/>
                </a:solidFill>
              </a:rPr>
              <a:t>.</a:t>
            </a:r>
            <a:endParaRPr lang="ru-RU" sz="1400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93294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15917FC6-FE4B-4F6E-B2EC-3DE1C828876C}" type="slidenum">
              <a:rPr lang="ru-RU" smtClean="0"/>
              <a:pPr/>
              <a:t>12</a:t>
            </a:fld>
            <a:endParaRPr lang="ru-RU"/>
          </a:p>
        </p:txBody>
      </p:sp>
      <p:grpSp>
        <p:nvGrpSpPr>
          <p:cNvPr id="2" name="Группа 7"/>
          <p:cNvGrpSpPr/>
          <p:nvPr/>
        </p:nvGrpSpPr>
        <p:grpSpPr>
          <a:xfrm>
            <a:off x="359429" y="1988840"/>
            <a:ext cx="8425043" cy="3924504"/>
            <a:chOff x="323424" y="1232688"/>
            <a:chExt cx="8425043" cy="3924504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934422" y="2492896"/>
              <a:ext cx="7814045" cy="2664296"/>
              <a:chOff x="402460" y="3384213"/>
              <a:chExt cx="2144638" cy="1675926"/>
            </a:xfrm>
          </p:grpSpPr>
          <p:sp>
            <p:nvSpPr>
              <p:cNvPr id="5" name="Скругленный прямоугольник 4"/>
              <p:cNvSpPr/>
              <p:nvPr/>
            </p:nvSpPr>
            <p:spPr>
              <a:xfrm>
                <a:off x="580652" y="3384213"/>
                <a:ext cx="1966446" cy="167592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6" name="Скругленный прямоугольник 4"/>
              <p:cNvSpPr/>
              <p:nvPr/>
            </p:nvSpPr>
            <p:spPr>
              <a:xfrm>
                <a:off x="402460" y="3433299"/>
                <a:ext cx="2105111" cy="157775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34290" tIns="34290" rIns="34290" bIns="34290" numCol="1" spcCol="1270" anchor="b" anchorCtr="0">
                <a:noAutofit/>
              </a:bodyPr>
              <a:lstStyle/>
              <a:p>
                <a:pPr lvl="0" algn="r" defTabSz="800100">
                  <a:spcBef>
                    <a:spcPct val="0"/>
                  </a:spcBef>
                </a:pP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Требования </a:t>
                </a:r>
              </a:p>
              <a:p>
                <a:pPr lvl="0" algn="r" defTabSz="800100">
                  <a:spcBef>
                    <a:spcPct val="0"/>
                  </a:spcBef>
                </a:pPr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к психолого-педагогическим условиям реализации ООП ДО</a:t>
                </a:r>
                <a:endParaRPr lang="ru-RU" sz="2800" b="1" kern="1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pic>
          <p:nvPicPr>
            <p:cNvPr id="7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323424" y="1232688"/>
              <a:ext cx="4212571" cy="2808380"/>
            </a:xfrm>
            <a:prstGeom prst="round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pic>
      </p:grpSp>
    </p:spTree>
    <p:extLst>
      <p:ext uri="{BB962C8B-B14F-4D97-AF65-F5344CB8AC3E}">
        <p14:creationId xmlns:p14="http://schemas.microsoft.com/office/powerpoint/2010/main" val="252541771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6192688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dirty="0" smtClean="0"/>
              <a:t>При </a:t>
            </a:r>
            <a:r>
              <a:rPr lang="ru-RU" sz="3200" dirty="0"/>
              <a:t>реализации </a:t>
            </a:r>
            <a:r>
              <a:rPr lang="ru-RU" sz="3200" dirty="0" smtClean="0"/>
              <a:t>ООП ДО</a:t>
            </a:r>
            <a:endParaRPr lang="ru-RU" sz="36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941181"/>
              </p:ext>
            </p:extLst>
          </p:nvPr>
        </p:nvGraphicFramePr>
        <p:xfrm>
          <a:off x="457200" y="1700213"/>
          <a:ext cx="8229600" cy="4465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72043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dirty="0">
                <a:solidFill>
                  <a:srgbClr val="000090"/>
                </a:solidFill>
              </a:rPr>
              <a:t>Результаты педагогической диагностики (мониторинга) могут использоваться исключительно для решения следующих образовательных задач</a:t>
            </a:r>
            <a:r>
              <a:rPr lang="ru-RU" sz="2800" dirty="0" smtClean="0">
                <a:solidFill>
                  <a:srgbClr val="000090"/>
                </a:solidFill>
              </a:rPr>
              <a:t>:</a:t>
            </a:r>
            <a:endParaRPr lang="ru-RU" sz="2800" dirty="0">
              <a:solidFill>
                <a:srgbClr val="00009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772816"/>
            <a:ext cx="5976664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90"/>
                </a:solidFill>
              </a:rPr>
              <a:t>индивидуализации </a:t>
            </a:r>
            <a:r>
              <a:rPr lang="ru-RU" b="1" dirty="0">
                <a:solidFill>
                  <a:srgbClr val="000090"/>
                </a:solidFill>
              </a:rPr>
              <a:t>образования (в том числе поддержки ребенка, построения его образовательной траектории или профессиональной коррекции особенностей его развития</a:t>
            </a:r>
            <a:r>
              <a:rPr lang="ru-RU" b="1" dirty="0" smtClean="0">
                <a:solidFill>
                  <a:srgbClr val="000090"/>
                </a:solidFill>
              </a:rPr>
              <a:t>)</a:t>
            </a:r>
            <a:endParaRPr lang="ru-RU" b="1" dirty="0">
              <a:solidFill>
                <a:srgbClr val="00009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76256" y="1772816"/>
            <a:ext cx="1713043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оптимизации </a:t>
            </a:r>
            <a:endParaRPr lang="ru-RU" b="1" dirty="0" smtClean="0">
              <a:solidFill>
                <a:srgbClr val="000090"/>
              </a:solidFill>
            </a:endParaRPr>
          </a:p>
          <a:p>
            <a:pPr algn="ctr"/>
            <a:r>
              <a:rPr lang="ru-RU" b="1" dirty="0" smtClean="0">
                <a:solidFill>
                  <a:srgbClr val="000090"/>
                </a:solidFill>
              </a:rPr>
              <a:t>работы </a:t>
            </a:r>
          </a:p>
          <a:p>
            <a:pPr algn="ctr"/>
            <a:r>
              <a:rPr lang="ru-RU" b="1" dirty="0" smtClean="0">
                <a:solidFill>
                  <a:srgbClr val="000090"/>
                </a:solidFill>
              </a:rPr>
              <a:t>с </a:t>
            </a:r>
            <a:r>
              <a:rPr lang="ru-RU" b="1" dirty="0">
                <a:solidFill>
                  <a:srgbClr val="000090"/>
                </a:solidFill>
              </a:rPr>
              <a:t>группой детей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212976"/>
            <a:ext cx="8208912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При необходимости используется психологическая диагностика развития детей (выявление и изучение индивидуально-психологических особенностей детей), которую проводят квалифицированные специалисты (педагоги-психологи, психологи</a:t>
            </a:r>
            <a:r>
              <a:rPr lang="ru-RU" b="1" dirty="0" smtClean="0">
                <a:solidFill>
                  <a:srgbClr val="000090"/>
                </a:solidFill>
              </a:rPr>
              <a:t>)</a:t>
            </a:r>
            <a:endParaRPr lang="ru-RU" b="1" dirty="0">
              <a:solidFill>
                <a:srgbClr val="00009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725144"/>
            <a:ext cx="3168352" cy="17543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Участие ребенка в психологической диагностике допускается только с согласия его родителей (законных представителей)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211960" y="4725144"/>
            <a:ext cx="4464496" cy="158417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>
                <a:solidFill>
                  <a:srgbClr val="000090"/>
                </a:solidFill>
              </a:rPr>
              <a:t>Результаты психологической диагностики могут использоваться для решения задач психологического сопровождения и проведения квалифицированной коррекции развития детей</a:t>
            </a:r>
            <a:r>
              <a:rPr lang="ru-RU" sz="1800" b="1" dirty="0" smtClean="0">
                <a:solidFill>
                  <a:srgbClr val="000090"/>
                </a:solidFill>
              </a:rPr>
              <a:t>.</a:t>
            </a:r>
            <a:endParaRPr lang="ru-RU" sz="1800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036294"/>
      </p:ext>
    </p:extLst>
  </p:cSld>
  <p:clrMapOvr>
    <a:masterClrMapping/>
  </p:clrMapOvr>
  <p:transition xmlns:p14="http://schemas.microsoft.com/office/powerpoint/2010/main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3" descr="007dbf48c49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28775"/>
            <a:ext cx="1835150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7" name="Picture 4" descr="Картинка 29 из 13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16688" y="2997200"/>
            <a:ext cx="2019300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8" name="Picture 5" descr="ad2dbe1d251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80288" y="1484313"/>
            <a:ext cx="1763712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9" name="Text Box 6"/>
          <p:cNvSpPr txBox="1">
            <a:spLocks noChangeArrowheads="1"/>
          </p:cNvSpPr>
          <p:nvPr/>
        </p:nvSpPr>
        <p:spPr bwMode="auto">
          <a:xfrm>
            <a:off x="1908175" y="1700213"/>
            <a:ext cx="31369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деятельный  и активный</a:t>
            </a:r>
          </a:p>
        </p:txBody>
      </p:sp>
      <p:sp>
        <p:nvSpPr>
          <p:cNvPr id="47110" name="Text Box 7"/>
          <p:cNvSpPr txBox="1">
            <a:spLocks noChangeArrowheads="1"/>
          </p:cNvSpPr>
          <p:nvPr/>
        </p:nvSpPr>
        <p:spPr bwMode="auto">
          <a:xfrm>
            <a:off x="2051050" y="2133600"/>
            <a:ext cx="16541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креативный</a:t>
            </a:r>
          </a:p>
        </p:txBody>
      </p:sp>
      <p:sp>
        <p:nvSpPr>
          <p:cNvPr id="47111" name="Text Box 8"/>
          <p:cNvSpPr txBox="1">
            <a:spLocks noChangeArrowheads="1"/>
          </p:cNvSpPr>
          <p:nvPr/>
        </p:nvSpPr>
        <p:spPr bwMode="auto">
          <a:xfrm>
            <a:off x="2051050" y="2565400"/>
            <a:ext cx="22764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любознательный</a:t>
            </a:r>
          </a:p>
        </p:txBody>
      </p:sp>
      <p:sp>
        <p:nvSpPr>
          <p:cNvPr id="47112" name="Text Box 9"/>
          <p:cNvSpPr txBox="1">
            <a:spLocks noChangeArrowheads="1"/>
          </p:cNvSpPr>
          <p:nvPr/>
        </p:nvSpPr>
        <p:spPr bwMode="auto">
          <a:xfrm>
            <a:off x="2124075" y="2997200"/>
            <a:ext cx="19780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инициативный</a:t>
            </a:r>
          </a:p>
        </p:txBody>
      </p:sp>
      <p:sp>
        <p:nvSpPr>
          <p:cNvPr id="47113" name="Text Box 10"/>
          <p:cNvSpPr txBox="1">
            <a:spLocks noChangeArrowheads="1"/>
          </p:cNvSpPr>
          <p:nvPr/>
        </p:nvSpPr>
        <p:spPr bwMode="auto">
          <a:xfrm>
            <a:off x="250825" y="3789363"/>
            <a:ext cx="4254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открытый внешнему миру,</a:t>
            </a:r>
          </a:p>
          <a:p>
            <a:pPr eaLnBrk="0" hangingPunct="0"/>
            <a:r>
              <a:rPr lang="ru-RU" b="1"/>
              <a:t> доброжелательный и отзывчивый</a:t>
            </a:r>
          </a:p>
        </p:txBody>
      </p:sp>
      <p:sp>
        <p:nvSpPr>
          <p:cNvPr id="47114" name="Text Box 11"/>
          <p:cNvSpPr txBox="1">
            <a:spLocks noChangeArrowheads="1"/>
          </p:cNvSpPr>
          <p:nvPr/>
        </p:nvSpPr>
        <p:spPr bwMode="auto">
          <a:xfrm>
            <a:off x="250825" y="4437063"/>
            <a:ext cx="4221163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положительное отношение к себе,</a:t>
            </a:r>
          </a:p>
          <a:p>
            <a:pPr eaLnBrk="0" hangingPunct="0"/>
            <a:r>
              <a:rPr lang="ru-RU" b="1"/>
              <a:t> уверенность в своих силах </a:t>
            </a:r>
          </a:p>
        </p:txBody>
      </p:sp>
      <p:sp>
        <p:nvSpPr>
          <p:cNvPr id="47115" name="Text Box 12"/>
          <p:cNvSpPr txBox="1">
            <a:spLocks noChangeArrowheads="1"/>
          </p:cNvSpPr>
          <p:nvPr/>
        </p:nvSpPr>
        <p:spPr bwMode="auto">
          <a:xfrm>
            <a:off x="4787900" y="2852738"/>
            <a:ext cx="1655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коммуника-</a:t>
            </a:r>
          </a:p>
          <a:p>
            <a:pPr eaLnBrk="0" hangingPunct="0"/>
            <a:r>
              <a:rPr lang="ru-RU" b="1"/>
              <a:t> тивность</a:t>
            </a:r>
          </a:p>
        </p:txBody>
      </p:sp>
      <p:sp>
        <p:nvSpPr>
          <p:cNvPr id="47116" name="Text Box 13"/>
          <p:cNvSpPr txBox="1">
            <a:spLocks noChangeArrowheads="1"/>
          </p:cNvSpPr>
          <p:nvPr/>
        </p:nvSpPr>
        <p:spPr bwMode="auto">
          <a:xfrm>
            <a:off x="2808288" y="5732463"/>
            <a:ext cx="63357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навыки самоорганизации и здорового образа жизни</a:t>
            </a:r>
          </a:p>
        </p:txBody>
      </p:sp>
      <p:sp>
        <p:nvSpPr>
          <p:cNvPr id="47117" name="Text Box 14"/>
          <p:cNvSpPr txBox="1">
            <a:spLocks noChangeArrowheads="1"/>
          </p:cNvSpPr>
          <p:nvPr/>
        </p:nvSpPr>
        <p:spPr bwMode="auto">
          <a:xfrm>
            <a:off x="5435600" y="1557338"/>
            <a:ext cx="15843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исследова-</a:t>
            </a:r>
          </a:p>
          <a:p>
            <a:pPr eaLnBrk="0" hangingPunct="0"/>
            <a:r>
              <a:rPr lang="ru-RU" b="1"/>
              <a:t> тельский</a:t>
            </a:r>
          </a:p>
          <a:p>
            <a:pPr eaLnBrk="0" hangingPunct="0"/>
            <a:r>
              <a:rPr lang="ru-RU" b="1"/>
              <a:t> интерес</a:t>
            </a:r>
          </a:p>
        </p:txBody>
      </p:sp>
      <p:sp>
        <p:nvSpPr>
          <p:cNvPr id="47118" name="Text Box 15"/>
          <p:cNvSpPr txBox="1">
            <a:spLocks noChangeArrowheads="1"/>
          </p:cNvSpPr>
          <p:nvPr/>
        </p:nvSpPr>
        <p:spPr bwMode="auto">
          <a:xfrm>
            <a:off x="4211638" y="4797425"/>
            <a:ext cx="2198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саморегуляция</a:t>
            </a:r>
          </a:p>
        </p:txBody>
      </p:sp>
      <p:sp>
        <p:nvSpPr>
          <p:cNvPr id="47119" name="Text Box 16"/>
          <p:cNvSpPr txBox="1">
            <a:spLocks noChangeArrowheads="1"/>
          </p:cNvSpPr>
          <p:nvPr/>
        </p:nvSpPr>
        <p:spPr bwMode="auto">
          <a:xfrm>
            <a:off x="4211638" y="3644900"/>
            <a:ext cx="2341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ответственность</a:t>
            </a:r>
          </a:p>
        </p:txBody>
      </p:sp>
      <p:sp>
        <p:nvSpPr>
          <p:cNvPr id="47120" name="Text Box 17"/>
          <p:cNvSpPr txBox="1">
            <a:spLocks noChangeArrowheads="1"/>
          </p:cNvSpPr>
          <p:nvPr/>
        </p:nvSpPr>
        <p:spPr bwMode="auto">
          <a:xfrm>
            <a:off x="323850" y="5084763"/>
            <a:ext cx="2195513" cy="92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чувство собственного</a:t>
            </a:r>
          </a:p>
          <a:p>
            <a:pPr eaLnBrk="0" hangingPunct="0"/>
            <a:r>
              <a:rPr lang="ru-RU" b="1"/>
              <a:t>  достоинства</a:t>
            </a:r>
          </a:p>
        </p:txBody>
      </p:sp>
      <p:sp>
        <p:nvSpPr>
          <p:cNvPr id="47121" name="Text Box 18"/>
          <p:cNvSpPr txBox="1">
            <a:spLocks noChangeArrowheads="1"/>
          </p:cNvSpPr>
          <p:nvPr/>
        </p:nvSpPr>
        <p:spPr bwMode="auto">
          <a:xfrm>
            <a:off x="3708400" y="5157788"/>
            <a:ext cx="5076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0" hangingPunct="0">
              <a:buFontTx/>
              <a:buChar char="•"/>
            </a:pPr>
            <a:r>
              <a:rPr lang="ru-RU" b="1"/>
              <a:t>уважительное отношение к окружающим, </a:t>
            </a:r>
          </a:p>
          <a:p>
            <a:pPr eaLnBrk="0" hangingPunct="0"/>
            <a:r>
              <a:rPr lang="ru-RU" b="1"/>
              <a:t> к иной точке зрения</a:t>
            </a:r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2B2B2"/>
              </a:gs>
              <a:gs pos="50000">
                <a:srgbClr val="FFFFCC"/>
              </a:gs>
              <a:gs pos="100000">
                <a:srgbClr val="B2B2B2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rgbClr val="292929"/>
                </a:solidFill>
                <a:latin typeface="Arial" charset="0"/>
                <a:cs typeface="Arial" charset="0"/>
              </a:rPr>
              <a:t>УЧЕБНАЯ</a:t>
            </a:r>
            <a:r>
              <a:rPr lang="ru-RU" sz="2400" b="1" dirty="0">
                <a:solidFill>
                  <a:srgbClr val="29292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2400" b="1" dirty="0">
                <a:solidFill>
                  <a:srgbClr val="292929"/>
                </a:solidFill>
                <a:latin typeface="Arial" charset="0"/>
                <a:cs typeface="Arial" charset="0"/>
              </a:rPr>
              <a:t>САМОСТОЯТЕЛЬНОСТЬ</a:t>
            </a:r>
            <a:r>
              <a:rPr lang="ru-RU" sz="2400" b="1" dirty="0">
                <a:solidFill>
                  <a:srgbClr val="29292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- </a:t>
            </a:r>
            <a:r>
              <a:rPr lang="ru-RU" sz="2400" b="1" dirty="0">
                <a:solidFill>
                  <a:srgbClr val="292929"/>
                </a:solidFill>
                <a:latin typeface="Arial" charset="0"/>
                <a:cs typeface="Arial" charset="0"/>
              </a:rPr>
              <a:t>УМЕНИЕ</a:t>
            </a:r>
            <a:r>
              <a:rPr lang="ru-RU" sz="2400" b="1" dirty="0">
                <a:solidFill>
                  <a:srgbClr val="29292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2400" b="1" dirty="0">
                <a:solidFill>
                  <a:srgbClr val="292929"/>
                </a:solidFill>
                <a:latin typeface="Arial" charset="0"/>
                <a:cs typeface="Arial" charset="0"/>
              </a:rPr>
              <a:t>УЧИТЬСЯ</a:t>
            </a:r>
          </a:p>
        </p:txBody>
      </p:sp>
      <p:sp>
        <p:nvSpPr>
          <p:cNvPr id="47123" name="Rectangle 10"/>
          <p:cNvSpPr>
            <a:spLocks noGrp="1" noChangeArrowheads="1"/>
          </p:cNvSpPr>
          <p:nvPr>
            <p:ph type="title"/>
          </p:nvPr>
        </p:nvSpPr>
        <p:spPr>
          <a:xfrm>
            <a:off x="1547813" y="142875"/>
            <a:ext cx="7596187" cy="102711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ru-RU" sz="2800" b="1" smtClean="0">
                <a:solidFill>
                  <a:schemeClr val="tx1"/>
                </a:solidFill>
              </a:rPr>
              <a:t>Ожидаемые результаты:</a:t>
            </a:r>
            <a:br>
              <a:rPr lang="ru-RU" sz="2800" b="1" smtClean="0">
                <a:solidFill>
                  <a:schemeClr val="tx1"/>
                </a:solidFill>
              </a:rPr>
            </a:br>
            <a:r>
              <a:rPr lang="ru-RU" sz="2800" b="1" smtClean="0">
                <a:solidFill>
                  <a:schemeClr val="tx1"/>
                </a:solidFill>
              </a:rPr>
              <a:t>ПОРТРЕТ ВЫПУСКНИКА НАЧАЛЬНОЙ ШКОЛЫ</a:t>
            </a:r>
            <a:endParaRPr lang="ru-RU" sz="2400" b="1" smtClean="0">
              <a:solidFill>
                <a:schemeClr val="tx1"/>
              </a:solidFill>
            </a:endParaRPr>
          </a:p>
        </p:txBody>
      </p:sp>
      <p:pic>
        <p:nvPicPr>
          <p:cNvPr id="47124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76200"/>
            <a:ext cx="1395413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Заголовок 15"/>
          <p:cNvSpPr>
            <a:spLocks noGrp="1"/>
          </p:cNvSpPr>
          <p:nvPr>
            <p:ph type="title"/>
          </p:nvPr>
        </p:nvSpPr>
        <p:spPr>
          <a:xfrm>
            <a:off x="1835150" y="228600"/>
            <a:ext cx="6927850" cy="990600"/>
          </a:xfrm>
        </p:spPr>
        <p:txBody>
          <a:bodyPr/>
          <a:lstStyle/>
          <a:p>
            <a:r>
              <a:rPr lang="ru-RU" b="1" smtClean="0">
                <a:solidFill>
                  <a:schemeClr val="tx1"/>
                </a:solidFill>
              </a:rPr>
              <a:t>Направления развития</a:t>
            </a: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323850" y="1341438"/>
            <a:ext cx="8569325" cy="5159375"/>
          </a:xfrm>
          <a:prstGeom prst="upArrowCallout">
            <a:avLst>
              <a:gd name="adj1" fmla="val 48444"/>
              <a:gd name="adj2" fmla="val 39620"/>
              <a:gd name="adj3" fmla="val 16509"/>
              <a:gd name="adj4" fmla="val 90199"/>
            </a:avLst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 b="1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algn="ctr">
              <a:defRPr/>
            </a:pPr>
            <a:endParaRPr lang="ru-RU" b="1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algn="ctr">
              <a:defRPr/>
            </a:pPr>
            <a:endParaRPr lang="ru-RU" b="1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algn="ctr">
              <a:defRPr/>
            </a:pPr>
            <a:endParaRPr lang="ru-RU" b="1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algn="ctr">
              <a:defRPr/>
            </a:pPr>
            <a:endParaRPr lang="ru-RU" b="1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algn="ctr">
              <a:defRPr/>
            </a:pPr>
            <a:endParaRPr lang="ru-RU" b="1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algn="ctr">
              <a:defRPr/>
            </a:pPr>
            <a:endParaRPr lang="ru-RU" b="1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algn="ctr">
              <a:defRPr/>
            </a:pPr>
            <a:endParaRPr lang="ru-RU" b="1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algn="ctr">
              <a:defRPr/>
            </a:pPr>
            <a:endParaRPr lang="ru-RU" b="1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algn="ctr">
              <a:defRPr/>
            </a:pPr>
            <a:endParaRPr lang="ru-RU" b="1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algn="ctr">
              <a:defRPr/>
            </a:pPr>
            <a:endParaRPr lang="ru-RU">
              <a:solidFill>
                <a:schemeClr val="bg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88068" name="Rectangle 5"/>
          <p:cNvSpPr>
            <a:spLocks noChangeArrowheads="1"/>
          </p:cNvSpPr>
          <p:nvPr/>
        </p:nvSpPr>
        <p:spPr bwMode="auto">
          <a:xfrm>
            <a:off x="3059113" y="3284538"/>
            <a:ext cx="4249737" cy="1223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>
                <a:latin typeface="Calibri" pitchFamily="34" charset="0"/>
              </a:rPr>
              <a:t>Учитель – выбор путей, </a:t>
            </a:r>
          </a:p>
          <a:p>
            <a:pPr algn="ctr"/>
            <a:r>
              <a:rPr lang="ru-RU" sz="2000" b="1">
                <a:latin typeface="Calibri" pitchFamily="34" charset="0"/>
              </a:rPr>
              <a:t>средств, способов </a:t>
            </a:r>
          </a:p>
          <a:p>
            <a:pPr algn="ctr"/>
            <a:r>
              <a:rPr lang="ru-RU" sz="2000" b="1">
                <a:latin typeface="Calibri" pitchFamily="34" charset="0"/>
              </a:rPr>
              <a:t>достижения </a:t>
            </a:r>
          </a:p>
          <a:p>
            <a:pPr algn="ctr"/>
            <a:r>
              <a:rPr lang="ru-RU" sz="2000" b="1">
                <a:latin typeface="Calibri" pitchFamily="34" charset="0"/>
              </a:rPr>
              <a:t>результатов</a:t>
            </a:r>
          </a:p>
        </p:txBody>
      </p:sp>
      <p:sp>
        <p:nvSpPr>
          <p:cNvPr id="88069" name="Oval 6"/>
          <p:cNvSpPr>
            <a:spLocks noChangeArrowheads="1"/>
          </p:cNvSpPr>
          <p:nvPr/>
        </p:nvSpPr>
        <p:spPr bwMode="auto">
          <a:xfrm>
            <a:off x="2916238" y="1773238"/>
            <a:ext cx="3382962" cy="13684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>
                <a:latin typeface="Calibri" pitchFamily="34" charset="0"/>
              </a:rPr>
              <a:t>Ученик - 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>
                <a:latin typeface="Calibri" pitchFamily="34" charset="0"/>
              </a:rPr>
              <a:t>выбор индивидуальной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>
                <a:latin typeface="Calibri" pitchFamily="34" charset="0"/>
              </a:rPr>
              <a:t>траектории развития</a:t>
            </a:r>
            <a:endParaRPr lang="ru-RU" sz="2000" b="1"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979613" y="4652963"/>
            <a:ext cx="5616575" cy="15827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</a:rPr>
              <a:t>Школа –     самостоятельна в  разработке ООП, учебных планов, </a:t>
            </a:r>
            <a:r>
              <a:rPr lang="ru-RU" sz="2000" b="1" dirty="0"/>
              <a:t>в </a:t>
            </a:r>
            <a:r>
              <a:rPr lang="ru-RU" sz="2000" b="1" dirty="0">
                <a:solidFill>
                  <a:schemeClr val="tx1"/>
                </a:solidFill>
              </a:rPr>
              <a:t>формировании своей структуры, штатного расписания,  выборе оборудования</a:t>
            </a:r>
          </a:p>
        </p:txBody>
      </p:sp>
      <p:pic>
        <p:nvPicPr>
          <p:cNvPr id="88071" name="Picture 2" descr="C:\Users\Admin\Pictures\t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3357563"/>
            <a:ext cx="10080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72" name="Picture 2" descr="C:\Users\Admin\Pictures\MB90043394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7625" y="4724400"/>
            <a:ext cx="1225550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Овал 16"/>
          <p:cNvSpPr/>
          <p:nvPr/>
        </p:nvSpPr>
        <p:spPr>
          <a:xfrm>
            <a:off x="6804025" y="2205038"/>
            <a:ext cx="1800225" cy="1079500"/>
          </a:xfrm>
          <a:prstGeom prst="ellipse">
            <a:avLst/>
          </a:prstGeom>
          <a:blipFill rotWithShape="0">
            <a:blip r:embed="rId4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8807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8" y="4500563"/>
            <a:ext cx="1604962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75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76200"/>
            <a:ext cx="114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395288" y="2714625"/>
            <a:ext cx="2520950" cy="1562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bg1"/>
                </a:solidFill>
              </a:rPr>
              <a:t>Готовить школу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bg1"/>
                </a:solidFill>
              </a:rPr>
              <a:t> к ребенку, а не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bg1"/>
                </a:solidFill>
              </a:rPr>
              <a:t>ребенка к школе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 err="1">
                <a:solidFill>
                  <a:schemeClr val="bg1"/>
                </a:solidFill>
              </a:rPr>
              <a:t>А.Г.Асмолов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>
          <a:xfrm>
            <a:off x="1908175" y="228600"/>
            <a:ext cx="6858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smtClean="0">
                <a:solidFill>
                  <a:schemeClr val="tx1"/>
                </a:solidFill>
              </a:rPr>
              <a:t>Достижение требований ФГОС: русский язык </a:t>
            </a:r>
            <a:endParaRPr lang="ru-RU" sz="360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1412875"/>
          <a:ext cx="9144000" cy="5430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447"/>
                <a:gridCol w="8418553"/>
              </a:tblGrid>
              <a:tr h="37883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ПРОБЛЕМЫ В ПОДГОТОВКЕ ПО РУССКОМУ ЯЗЫКУ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0403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38%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не могут различить звуки и буквы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1793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33%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не способны определять наличие в словах изученных орфограмм, заполнять таблицу, записывая предложенные слова в нужную колонку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03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31%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не могут объяснять правильность написания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03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35%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не могут характеризовать звуки русского языка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223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43%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не различают формы слова и родственные слова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03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34% 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не умеют находить в предложении однородные члены предложения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194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39% 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не различают предложение, словосочетание, слово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03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47% 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не могут выявлять слова, значение которых требует уточнения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1793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30% 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не могут составить небольшой связный текст; дополнить план текста, восстанавливая пропущенные пункты плана; подобрать заголовок к тексту, обосновывать свой выбор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02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76200"/>
            <a:ext cx="1395413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1763713" y="228600"/>
            <a:ext cx="7002462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smtClean="0">
                <a:solidFill>
                  <a:schemeClr val="tx1"/>
                </a:solidFill>
              </a:rPr>
              <a:t>Достижение требований ФГОС: окружающий мир</a:t>
            </a:r>
            <a:endParaRPr lang="ru-RU" sz="320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1557338"/>
          <a:ext cx="9144000" cy="5273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402"/>
                <a:gridCol w="8477598"/>
              </a:tblGrid>
              <a:tr h="37455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ТИПИЧНЫЕ НЕДОЧЕТЫ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2356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50%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ru-RU" sz="1800" b="1" dirty="0" smtClean="0"/>
                        <a:t>не смогли определить промежуток времени по часам, выбрать весы</a:t>
                      </a:r>
                      <a:r>
                        <a:rPr lang="ru-RU" sz="1800" b="1" baseline="0" dirty="0" smtClean="0"/>
                        <a:t> </a:t>
                      </a:r>
                      <a:r>
                        <a:rPr lang="ru-RU" sz="1800" b="1" dirty="0" smtClean="0"/>
                        <a:t>для определения массы кота; выбрать предположения, проверяемые в опыте, вывод или объяснение результатов опыта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55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40%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ru-RU" sz="1800" b="1" dirty="0" smtClean="0"/>
                        <a:t>не знают правила оказания первой помощи при несложных травмах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49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50%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ru-RU" sz="1800" b="1" dirty="0" smtClean="0"/>
                        <a:t>не могут выделять существенные признаки объектов, выбирая их из приведенного перечня по заданному критерию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55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70%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ru-RU" sz="1800" b="1" dirty="0" smtClean="0"/>
                        <a:t>не справились с заданием на заполнение схемы родословной семьи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49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60%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ru-RU" sz="1800" b="1" dirty="0" smtClean="0"/>
                        <a:t>не овладели информационно-коммуникативными умениями при проведении оценки достоверности информации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49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40%</a:t>
                      </a:r>
                      <a:r>
                        <a:rPr lang="ru-RU" sz="1800" dirty="0" smtClean="0"/>
                        <a:t>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ru-RU" sz="1800" b="1" dirty="0" smtClean="0"/>
                        <a:t>не справились с заданием на нахождение ошибки в тексте на основании собственных знаний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8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60%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ru-RU" sz="1800" b="1" dirty="0" smtClean="0"/>
                        <a:t>не смогли выявить недостоверную информацию на основании сравнения двух текстов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49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75%</a:t>
                      </a:r>
                      <a:r>
                        <a:rPr lang="ru-RU" sz="1800" dirty="0" smtClean="0"/>
                        <a:t>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не смогли выявить пробелы в информации и сформулировать запрос на недостающую информацию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123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76200"/>
            <a:ext cx="1395413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/>
          <p:cNvSpPr>
            <a:spLocks noGrp="1"/>
          </p:cNvSpPr>
          <p:nvPr>
            <p:ph type="title"/>
          </p:nvPr>
        </p:nvSpPr>
        <p:spPr>
          <a:xfrm>
            <a:off x="1619250" y="228600"/>
            <a:ext cx="7273925" cy="990600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ru-RU" sz="3100" b="1" smtClean="0">
                <a:solidFill>
                  <a:schemeClr val="tx1"/>
                </a:solidFill>
              </a:rPr>
              <a:t>Достижение требований ФГОС: </a:t>
            </a:r>
            <a:r>
              <a:rPr lang="ru-RU" altLang="ru-RU" sz="3100" b="1" smtClean="0">
                <a:solidFill>
                  <a:schemeClr val="tx1"/>
                </a:solidFill>
              </a:rPr>
              <a:t>комплексная работа (смысловое чтение, работа с информацией)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268413"/>
          <a:ext cx="9143999" cy="5351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664"/>
                <a:gridCol w="3816424"/>
                <a:gridCol w="3779911"/>
              </a:tblGrid>
              <a:tr h="7774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Группа умений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Хорошо освоенные умения</a:t>
                      </a:r>
                      <a:endParaRPr lang="ru-RU" sz="2000" dirty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Плохо освоенные умения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716" marB="45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23656">
                <a:tc>
                  <a:txBody>
                    <a:bodyPr/>
                    <a:lstStyle/>
                    <a:p>
                      <a:pPr algn="l" eaLnBrk="1" hangingPunct="1"/>
                      <a:r>
                        <a:rPr lang="ru-RU" altLang="ru-RU" sz="1600" b="1" dirty="0" smtClean="0"/>
                        <a:t>Общее понимание текста</a:t>
                      </a:r>
                      <a:endParaRPr lang="ru-RU" altLang="ru-RU" sz="1600" b="1" dirty="0"/>
                    </a:p>
                  </a:txBody>
                  <a:tcPr marL="91446" marR="91446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определение главной мысли (84%)</a:t>
                      </a:r>
                    </a:p>
                    <a:p>
                      <a:pPr marL="0" indent="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выбор утверждения на основе текста (84,</a:t>
                      </a:r>
                      <a:r>
                        <a:rPr lang="ru-RU" sz="1600" baseline="0" dirty="0" smtClean="0"/>
                        <a:t> 87%)</a:t>
                      </a:r>
                    </a:p>
                    <a:p>
                      <a:pPr marL="0" indent="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baseline="0" dirty="0" smtClean="0"/>
                        <a:t>выявление информации, явно  заданной в тексте (86%) </a:t>
                      </a:r>
                      <a:endParaRPr lang="ru-RU" sz="1600" dirty="0" smtClean="0"/>
                    </a:p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endParaRPr lang="ru-RU" sz="1600" dirty="0"/>
                    </a:p>
                  </a:txBody>
                  <a:tcPr marL="91446" marR="91446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определение типа информационного источника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(46%)</a:t>
                      </a:r>
                    </a:p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выявление</a:t>
                      </a:r>
                      <a:r>
                        <a:rPr lang="ru-RU" sz="1600" baseline="0" dirty="0" smtClean="0"/>
                        <a:t> неявно заданной </a:t>
                      </a:r>
                      <a:r>
                        <a:rPr lang="ru-RU" sz="1600" baseline="0" dirty="0" err="1" smtClean="0"/>
                        <a:t>инфор-мации</a:t>
                      </a:r>
                      <a:r>
                        <a:rPr lang="ru-RU" sz="1600" baseline="0" dirty="0" smtClean="0"/>
                        <a:t> - в сноске (50%)</a:t>
                      </a:r>
                      <a:endParaRPr lang="ru-RU" sz="1600" dirty="0" smtClean="0"/>
                    </a:p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сопоставление содержания </a:t>
                      </a:r>
                      <a:r>
                        <a:rPr lang="ru-RU" sz="1600" u="sng" dirty="0" smtClean="0"/>
                        <a:t>трёх</a:t>
                      </a:r>
                      <a:r>
                        <a:rPr lang="ru-RU" sz="1600" dirty="0" smtClean="0"/>
                        <a:t> текстов (53%)</a:t>
                      </a:r>
                      <a:endParaRPr lang="ru-RU" sz="1600" dirty="0"/>
                    </a:p>
                  </a:txBody>
                  <a:tcPr marL="91446" marR="91446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3148">
                <a:tc>
                  <a:txBody>
                    <a:bodyPr/>
                    <a:lstStyle/>
                    <a:p>
                      <a:pPr algn="l" eaLnBrk="1" hangingPunct="1"/>
                      <a:r>
                        <a:rPr lang="ru-RU" altLang="ru-RU" sz="1600" b="1" dirty="0" smtClean="0"/>
                        <a:t>Детальное понимание текста</a:t>
                      </a:r>
                      <a:endParaRPr lang="ru-RU" altLang="ru-RU" sz="1600" b="1" dirty="0"/>
                    </a:p>
                  </a:txBody>
                  <a:tcPr marL="91446" marR="91446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обоснование вывода автора - один довод на основе текста/фото (84%)</a:t>
                      </a:r>
                    </a:p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определение смысла выражения на основе текста (82%)</a:t>
                      </a:r>
                    </a:p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определение назначения отдельных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элементов текста (76%)</a:t>
                      </a:r>
                    </a:p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определение</a:t>
                      </a:r>
                      <a:r>
                        <a:rPr lang="ru-RU" sz="1600" baseline="0" dirty="0" smtClean="0"/>
                        <a:t> значения слова (62%)</a:t>
                      </a:r>
                      <a:endParaRPr lang="ru-RU" sz="1600" dirty="0"/>
                    </a:p>
                  </a:txBody>
                  <a:tcPr marL="91446" marR="91446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объяснения на основе текста, уста-</a:t>
                      </a:r>
                      <a:r>
                        <a:rPr lang="ru-RU" sz="1600" dirty="0" err="1" smtClean="0"/>
                        <a:t>новление</a:t>
                      </a:r>
                      <a:r>
                        <a:rPr lang="ru-RU" sz="1600" dirty="0" smtClean="0"/>
                        <a:t> причинно-следственных связей в тексте (15%)</a:t>
                      </a:r>
                    </a:p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пояснение смысла обобщенного понятия (26%)</a:t>
                      </a:r>
                    </a:p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выявление фактов, на лежащих в основе вывода (45%)</a:t>
                      </a:r>
                    </a:p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сопоставление информации из текста и иллюстрации (52%)</a:t>
                      </a:r>
                      <a:endParaRPr lang="ru-RU" sz="1600" dirty="0"/>
                    </a:p>
                  </a:txBody>
                  <a:tcPr marL="91446" marR="91446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368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Интерпретация текста, выход за рамки</a:t>
                      </a:r>
                      <a:r>
                        <a:rPr lang="ru-RU" sz="1600" b="1" baseline="0" dirty="0" smtClean="0"/>
                        <a:t> текста</a:t>
                      </a:r>
                      <a:endParaRPr lang="ru-RU" sz="1600" b="1" dirty="0"/>
                    </a:p>
                  </a:txBody>
                  <a:tcPr marL="91446" marR="91446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задания с явно</a:t>
                      </a:r>
                      <a:r>
                        <a:rPr lang="ru-RU" sz="1600" baseline="0" dirty="0" smtClean="0"/>
                        <a:t> выраженной гуманитарной составляющей, основанные на привлечении личного опыта  (50-70%)</a:t>
                      </a:r>
                      <a:endParaRPr lang="ru-RU" sz="1600" dirty="0"/>
                    </a:p>
                  </a:txBody>
                  <a:tcPr marL="91446" marR="91446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36000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задания, требующие привлечения</a:t>
                      </a:r>
                      <a:r>
                        <a:rPr lang="ru-RU" sz="1600" baseline="0" dirty="0" smtClean="0"/>
                        <a:t> знаний и умений из других предметов (исторических знаний, расчетов, естественнонаучных знаний) (10-30%)</a:t>
                      </a:r>
                      <a:endParaRPr lang="ru-RU" sz="1600" dirty="0"/>
                    </a:p>
                  </a:txBody>
                  <a:tcPr marL="91446" marR="91446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Овал 3"/>
          <p:cNvSpPr/>
          <p:nvPr/>
        </p:nvSpPr>
        <p:spPr>
          <a:xfrm>
            <a:off x="5148263" y="5516563"/>
            <a:ext cx="3995737" cy="108108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2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76200"/>
            <a:ext cx="1395413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331640" y="1052736"/>
            <a:ext cx="6912768" cy="3888432"/>
            <a:chOff x="4063811" y="1371599"/>
            <a:chExt cx="3704864" cy="1828800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063811" y="1371599"/>
              <a:ext cx="3704864" cy="1828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4153086" y="1460874"/>
              <a:ext cx="3526314" cy="16502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24790" tIns="224790" rIns="224790" bIns="224790" numCol="1" spcCol="1270" anchor="ctr" anchorCtr="0">
              <a:noAutofit/>
            </a:bodyPr>
            <a:lstStyle/>
            <a:p>
              <a:pPr lvl="0" algn="ctr" defTabSz="2622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800" b="1" kern="1200" dirty="0" smtClean="0"/>
                <a:t>ПРОФЕССИОНАЛЬНЫЙ</a:t>
              </a:r>
            </a:p>
            <a:p>
              <a:pPr lvl="0" algn="ctr" defTabSz="2622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800" b="1" kern="1200" dirty="0" smtClean="0"/>
                <a:t> СТАНДАРТ </a:t>
              </a:r>
            </a:p>
            <a:p>
              <a:pPr lvl="0" algn="ctr" defTabSz="2622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800" b="1" kern="1200" dirty="0" smtClean="0"/>
                <a:t>ПЕДАГОГА</a:t>
              </a:r>
              <a:endParaRPr lang="ru-RU" sz="48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19177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7200900" cy="7969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200" b="1" smtClean="0">
                <a:solidFill>
                  <a:schemeClr val="tx1"/>
                </a:solidFill>
              </a:rPr>
              <a:t>Достижение требований ФГОС:</a:t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метапредметные результаты (проектная деятельность)</a:t>
            </a:r>
            <a:endParaRPr lang="ru-RU" sz="3600" b="1" smtClean="0">
              <a:solidFill>
                <a:schemeClr val="tx1"/>
              </a:solidFill>
            </a:endParaRPr>
          </a:p>
        </p:txBody>
      </p:sp>
      <p:sp>
        <p:nvSpPr>
          <p:cNvPr id="53251" name="Содержимое 2"/>
          <p:cNvSpPr>
            <a:spLocks noGrp="1"/>
          </p:cNvSpPr>
          <p:nvPr>
            <p:ph idx="1"/>
          </p:nvPr>
        </p:nvSpPr>
        <p:spPr>
          <a:xfrm>
            <a:off x="323850" y="1557338"/>
            <a:ext cx="8569325" cy="4751387"/>
          </a:xfrm>
        </p:spPr>
        <p:txBody>
          <a:bodyPr>
            <a:normAutofit lnSpcReduction="10000"/>
          </a:bodyPr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2200" b="1" smtClean="0"/>
              <a:t>ГРУППОВЫЕ ПРОЕКТЫ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2200" b="1" smtClean="0"/>
              <a:t>более 80% </a:t>
            </a:r>
            <a:r>
              <a:rPr lang="ru-RU" sz="2200" smtClean="0"/>
              <a:t>учащихся достигают базового уровня сформированности метапредметных действий;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2200" smtClean="0"/>
              <a:t>из них </a:t>
            </a:r>
            <a:r>
              <a:rPr lang="ru-RU" sz="2200" b="1" smtClean="0"/>
              <a:t>около трети </a:t>
            </a:r>
            <a:r>
              <a:rPr lang="ru-RU" sz="2200" smtClean="0"/>
              <a:t>учащихся демонстрируют способность к работе на повышенных уровнях;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2200" b="1" smtClean="0"/>
              <a:t>15%-18% </a:t>
            </a:r>
            <a:r>
              <a:rPr lang="ru-RU" sz="2200" smtClean="0"/>
              <a:t>учащихся не достигают базового уровня владения регулятивными и коммуникативными действиями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2200" b="1" smtClean="0"/>
              <a:t>ОСНОВНЫЕ ТРУДНОСТИ</a:t>
            </a:r>
            <a:endParaRPr lang="ru-RU" sz="2200" smtClean="0"/>
          </a:p>
          <a:p>
            <a:pPr eaLnBrk="1" hangingPunct="1">
              <a:spcBef>
                <a:spcPct val="0"/>
              </a:spcBef>
            </a:pPr>
            <a:r>
              <a:rPr lang="ru-RU" sz="2200" i="1" smtClean="0"/>
              <a:t>несформированность умения управлять временем (формальное планирование работы учащимися</a:t>
            </a:r>
            <a:r>
              <a:rPr lang="ru-RU" sz="2200" smtClean="0"/>
              <a:t>, </a:t>
            </a:r>
            <a:r>
              <a:rPr lang="ru-RU" sz="2200" i="1" smtClean="0"/>
              <a:t>несформированность навыков контроля)</a:t>
            </a:r>
          </a:p>
          <a:p>
            <a:pPr eaLnBrk="1" hangingPunct="1">
              <a:spcBef>
                <a:spcPct val="0"/>
              </a:spcBef>
            </a:pPr>
            <a:r>
              <a:rPr lang="ru-RU" sz="2200" i="1" smtClean="0"/>
              <a:t>недостаточная сформированность коммуникативных навыков</a:t>
            </a:r>
            <a:r>
              <a:rPr lang="ru-RU" sz="2200" smtClean="0"/>
              <a:t>:неумение учесть коммуникативную задачу и соблюдать регламент выступления</a:t>
            </a:r>
          </a:p>
          <a:p>
            <a:pPr eaLnBrk="1" hangingPunct="1">
              <a:spcBef>
                <a:spcPct val="0"/>
              </a:spcBef>
            </a:pPr>
            <a:r>
              <a:rPr lang="ru-RU" sz="2200" smtClean="0"/>
              <a:t>несформированность ряда оценочных действий</a:t>
            </a:r>
          </a:p>
          <a:p>
            <a:pPr eaLnBrk="1" hangingPunct="1"/>
            <a:endParaRPr lang="ru-RU" sz="2000" smtClean="0"/>
          </a:p>
          <a:p>
            <a:pPr eaLnBrk="1" hangingPunct="1"/>
            <a:endParaRPr lang="ru-RU" sz="2000" smtClean="0"/>
          </a:p>
        </p:txBody>
      </p:sp>
      <p:pic>
        <p:nvPicPr>
          <p:cNvPr id="5325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76200"/>
            <a:ext cx="1395413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Заголовок 1"/>
          <p:cNvSpPr>
            <a:spLocks noGrp="1"/>
          </p:cNvSpPr>
          <p:nvPr>
            <p:ph type="title"/>
          </p:nvPr>
        </p:nvSpPr>
        <p:spPr>
          <a:xfrm>
            <a:off x="1763713" y="228600"/>
            <a:ext cx="7380287" cy="990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2800" b="1" smtClean="0">
                <a:solidFill>
                  <a:schemeClr val="tx1"/>
                </a:solidFill>
              </a:rPr>
              <a:t>Уровни показателя условий</a:t>
            </a:r>
            <a:br>
              <a:rPr lang="ru-RU" sz="2800" b="1" smtClean="0">
                <a:solidFill>
                  <a:schemeClr val="tx1"/>
                </a:solidFill>
              </a:rPr>
            </a:br>
            <a:r>
              <a:rPr lang="ru-RU" sz="2800" b="1" smtClean="0">
                <a:solidFill>
                  <a:schemeClr val="tx1"/>
                </a:solidFill>
              </a:rPr>
              <a:t>для формирования познавательной активности учащихся при обучении предмету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99745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ru-RU" b="1" dirty="0" smtClean="0"/>
              <a:t>Недостаточный</a:t>
            </a:r>
          </a:p>
          <a:p>
            <a:pPr marL="95250" lvl="1" indent="0" eaLnBrk="1" hangingPunct="1">
              <a:buFont typeface="Wingdings 2" pitchFamily="18" charset="2"/>
              <a:buNone/>
              <a:defRPr/>
            </a:pPr>
            <a:r>
              <a:rPr lang="ru-RU" sz="2200" i="1" dirty="0" smtClean="0"/>
              <a:t>Учащиеся  всё время работают по шаблону или под контролем учителя</a:t>
            </a:r>
          </a:p>
          <a:p>
            <a:pPr eaLnBrk="1" hangingPunct="1">
              <a:defRPr/>
            </a:pPr>
            <a:r>
              <a:rPr lang="ru-RU" b="1" dirty="0" smtClean="0"/>
              <a:t>Низкий</a:t>
            </a:r>
          </a:p>
          <a:p>
            <a:pPr marL="95250" lvl="1" indent="0" eaLnBrk="1" hangingPunct="1">
              <a:buFontTx/>
              <a:buNone/>
              <a:defRPr/>
            </a:pPr>
            <a:r>
              <a:rPr lang="ru-RU" sz="2200" i="1" dirty="0"/>
              <a:t>Учащиеся практически всё время работают по шаблону или под контролем </a:t>
            </a:r>
            <a:r>
              <a:rPr lang="ru-RU" sz="2200" i="1" dirty="0" smtClean="0"/>
              <a:t>учителя, лишь иногда работают самостоятельно, решая творческую задачу</a:t>
            </a:r>
            <a:endParaRPr lang="ru-RU" sz="2200" i="1" dirty="0"/>
          </a:p>
          <a:p>
            <a:pPr eaLnBrk="1" hangingPunct="1">
              <a:defRPr/>
            </a:pPr>
            <a:r>
              <a:rPr lang="ru-RU" b="1" dirty="0" smtClean="0"/>
              <a:t>Средний</a:t>
            </a:r>
          </a:p>
          <a:p>
            <a:pPr marL="95250" lvl="1" indent="0" eaLnBrk="1" hangingPunct="1">
              <a:buFontTx/>
              <a:buNone/>
              <a:defRPr/>
            </a:pPr>
            <a:r>
              <a:rPr lang="ru-RU" sz="2200" i="1" dirty="0" smtClean="0"/>
              <a:t>Учащиеся часто работают </a:t>
            </a:r>
            <a:r>
              <a:rPr lang="ru-RU" sz="2200" i="1" dirty="0"/>
              <a:t>по шаблону или под </a:t>
            </a:r>
            <a:r>
              <a:rPr lang="ru-RU" sz="2200" i="1" dirty="0" smtClean="0"/>
              <a:t>контролем учителя, заметное время отводится на самостоятельную деятельность и решение творческих задач</a:t>
            </a:r>
            <a:endParaRPr lang="ru-RU" sz="2200" i="1" dirty="0"/>
          </a:p>
          <a:p>
            <a:pPr eaLnBrk="1" hangingPunct="1">
              <a:defRPr/>
            </a:pPr>
            <a:r>
              <a:rPr lang="ru-RU" b="1" dirty="0" smtClean="0"/>
              <a:t>Высокий</a:t>
            </a:r>
          </a:p>
          <a:p>
            <a:pPr marL="95250" lvl="1" indent="0" eaLnBrk="1" hangingPunct="1">
              <a:buFontTx/>
              <a:buNone/>
              <a:defRPr/>
            </a:pPr>
            <a:r>
              <a:rPr lang="ru-RU" sz="2200" i="1" dirty="0"/>
              <a:t>Учащиеся практически </a:t>
            </a:r>
            <a:r>
              <a:rPr lang="ru-RU" sz="2200" i="1" dirty="0" smtClean="0"/>
              <a:t>не </a:t>
            </a:r>
            <a:r>
              <a:rPr lang="ru-RU" sz="2200" i="1" dirty="0"/>
              <a:t>работают по шаблону или под контролем </a:t>
            </a:r>
            <a:r>
              <a:rPr lang="ru-RU" sz="2200" i="1" dirty="0" smtClean="0"/>
              <a:t>учителя, основное время тратится на самостоятельную работу или решение творческих задач</a:t>
            </a:r>
            <a:endParaRPr lang="ru-RU" sz="2200" dirty="0"/>
          </a:p>
        </p:txBody>
      </p:sp>
      <p:pic>
        <p:nvPicPr>
          <p:cNvPr id="5837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76200"/>
            <a:ext cx="1395413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0090"/>
                </a:solidFill>
              </a:rPr>
              <a:t>Готовность воспитателя к трудовым действиям</a:t>
            </a:r>
            <a:endParaRPr lang="ru-RU" sz="2800" b="1" dirty="0">
              <a:solidFill>
                <a:srgbClr val="00009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2020" y="229000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484784"/>
            <a:ext cx="3456384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90"/>
                </a:solidFill>
              </a:rPr>
              <a:t>Организация и проведение педагогического мониторинга </a:t>
            </a:r>
            <a:r>
              <a:rPr lang="en-US" b="1" dirty="0" err="1">
                <a:solidFill>
                  <a:srgbClr val="000090"/>
                </a:solidFill>
              </a:rPr>
              <a:t>освоения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детьми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образовательной</a:t>
            </a:r>
            <a:r>
              <a:rPr lang="en-US" b="1" dirty="0">
                <a:solidFill>
                  <a:srgbClr val="000090"/>
                </a:solidFill>
              </a:rPr>
              <a:t> программы и </a:t>
            </a:r>
            <a:r>
              <a:rPr lang="en-US" b="1" dirty="0" err="1">
                <a:solidFill>
                  <a:srgbClr val="000090"/>
                </a:solidFill>
              </a:rPr>
              <a:t>анализ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образовательной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работы</a:t>
            </a:r>
            <a:r>
              <a:rPr lang="en-US" b="1" dirty="0">
                <a:solidFill>
                  <a:srgbClr val="000090"/>
                </a:solidFill>
              </a:rPr>
              <a:t> в </a:t>
            </a:r>
            <a:r>
              <a:rPr lang="en-US" b="1" dirty="0" err="1">
                <a:solidFill>
                  <a:srgbClr val="000090"/>
                </a:solidFill>
              </a:rPr>
              <a:t>группе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детей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раннего</a:t>
            </a:r>
            <a:r>
              <a:rPr lang="en-US" b="1" dirty="0">
                <a:solidFill>
                  <a:srgbClr val="000090"/>
                </a:solidFill>
              </a:rPr>
              <a:t> и/или </a:t>
            </a:r>
            <a:r>
              <a:rPr lang="en-US" b="1" dirty="0" err="1">
                <a:solidFill>
                  <a:srgbClr val="000090"/>
                </a:solidFill>
              </a:rPr>
              <a:t>дошкольного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возраста</a:t>
            </a:r>
            <a:endParaRPr lang="ru-RU" b="1" dirty="0">
              <a:solidFill>
                <a:srgbClr val="00009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16016" y="1556792"/>
            <a:ext cx="3726160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90"/>
                </a:solidFill>
              </a:rPr>
              <a:t>Организация и проведение педагогического мониторинга </a:t>
            </a:r>
            <a:r>
              <a:rPr lang="en-US" b="1" dirty="0" err="1">
                <a:solidFill>
                  <a:srgbClr val="000090"/>
                </a:solidFill>
              </a:rPr>
              <a:t>освоения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детьми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образовательной</a:t>
            </a:r>
            <a:r>
              <a:rPr lang="en-US" b="1" dirty="0">
                <a:solidFill>
                  <a:srgbClr val="000090"/>
                </a:solidFill>
              </a:rPr>
              <a:t> программы и </a:t>
            </a:r>
            <a:r>
              <a:rPr lang="en-US" b="1" dirty="0" err="1">
                <a:solidFill>
                  <a:srgbClr val="000090"/>
                </a:solidFill>
              </a:rPr>
              <a:t>анализ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образовательной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работы</a:t>
            </a:r>
            <a:r>
              <a:rPr lang="en-US" b="1" dirty="0">
                <a:solidFill>
                  <a:srgbClr val="000090"/>
                </a:solidFill>
              </a:rPr>
              <a:t> в </a:t>
            </a:r>
            <a:r>
              <a:rPr lang="en-US" b="1" dirty="0" err="1">
                <a:solidFill>
                  <a:srgbClr val="000090"/>
                </a:solidFill>
              </a:rPr>
              <a:t>группе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детей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раннего</a:t>
            </a:r>
            <a:r>
              <a:rPr lang="en-US" b="1" dirty="0">
                <a:solidFill>
                  <a:srgbClr val="000090"/>
                </a:solidFill>
              </a:rPr>
              <a:t> и/или </a:t>
            </a:r>
            <a:r>
              <a:rPr lang="en-US" b="1" dirty="0" err="1">
                <a:solidFill>
                  <a:srgbClr val="000090"/>
                </a:solidFill>
              </a:rPr>
              <a:t>дошкольного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возраста</a:t>
            </a:r>
            <a:endParaRPr lang="ru-RU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412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331640" y="1052736"/>
            <a:ext cx="6552728" cy="3888432"/>
            <a:chOff x="4063811" y="1371599"/>
            <a:chExt cx="3704864" cy="1828800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063811" y="1371599"/>
              <a:ext cx="3704864" cy="1828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4153086" y="1460874"/>
              <a:ext cx="3526314" cy="16502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24790" tIns="224790" rIns="224790" bIns="224790" numCol="1" spcCol="1270" anchor="ctr" anchorCtr="0">
              <a:noAutofit/>
            </a:bodyPr>
            <a:lstStyle/>
            <a:p>
              <a:pPr lvl="0" algn="ctr" defTabSz="2622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900" kern="1200" dirty="0" smtClean="0"/>
                <a:t>ФГОС  ДО</a:t>
              </a:r>
              <a:endParaRPr lang="ru-RU" sz="59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11483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65293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0090"/>
                </a:solidFill>
              </a:rPr>
              <a:t>Специфика дошкольного детства</a:t>
            </a:r>
            <a:endParaRPr lang="ru-RU" sz="3200" b="1" dirty="0">
              <a:solidFill>
                <a:srgbClr val="00009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467544" y="1628800"/>
            <a:ext cx="8229600" cy="608400"/>
          </a:xfrm>
          <a:custGeom>
            <a:avLst/>
            <a:gdLst>
              <a:gd name="connsiteX0" fmla="*/ 0 w 8229600"/>
              <a:gd name="connsiteY0" fmla="*/ 101402 h 608400"/>
              <a:gd name="connsiteX1" fmla="*/ 29700 w 8229600"/>
              <a:gd name="connsiteY1" fmla="*/ 29700 h 608400"/>
              <a:gd name="connsiteX2" fmla="*/ 101402 w 8229600"/>
              <a:gd name="connsiteY2" fmla="*/ 0 h 608400"/>
              <a:gd name="connsiteX3" fmla="*/ 8128198 w 8229600"/>
              <a:gd name="connsiteY3" fmla="*/ 0 h 608400"/>
              <a:gd name="connsiteX4" fmla="*/ 8199900 w 8229600"/>
              <a:gd name="connsiteY4" fmla="*/ 29700 h 608400"/>
              <a:gd name="connsiteX5" fmla="*/ 8229600 w 8229600"/>
              <a:gd name="connsiteY5" fmla="*/ 101402 h 608400"/>
              <a:gd name="connsiteX6" fmla="*/ 8229600 w 8229600"/>
              <a:gd name="connsiteY6" fmla="*/ 506998 h 608400"/>
              <a:gd name="connsiteX7" fmla="*/ 8199900 w 8229600"/>
              <a:gd name="connsiteY7" fmla="*/ 578700 h 608400"/>
              <a:gd name="connsiteX8" fmla="*/ 8128198 w 8229600"/>
              <a:gd name="connsiteY8" fmla="*/ 608400 h 608400"/>
              <a:gd name="connsiteX9" fmla="*/ 101402 w 8229600"/>
              <a:gd name="connsiteY9" fmla="*/ 608400 h 608400"/>
              <a:gd name="connsiteX10" fmla="*/ 29700 w 8229600"/>
              <a:gd name="connsiteY10" fmla="*/ 578700 h 608400"/>
              <a:gd name="connsiteX11" fmla="*/ 0 w 8229600"/>
              <a:gd name="connsiteY11" fmla="*/ 506998 h 608400"/>
              <a:gd name="connsiteX12" fmla="*/ 0 w 8229600"/>
              <a:gd name="connsiteY12" fmla="*/ 101402 h 60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608400">
                <a:moveTo>
                  <a:pt x="0" y="101402"/>
                </a:moveTo>
                <a:cubicBezTo>
                  <a:pt x="0" y="74509"/>
                  <a:pt x="10683" y="48717"/>
                  <a:pt x="29700" y="29700"/>
                </a:cubicBezTo>
                <a:cubicBezTo>
                  <a:pt x="48717" y="10683"/>
                  <a:pt x="74509" y="0"/>
                  <a:pt x="101402" y="0"/>
                </a:cubicBezTo>
                <a:lnTo>
                  <a:pt x="8128198" y="0"/>
                </a:lnTo>
                <a:cubicBezTo>
                  <a:pt x="8155091" y="0"/>
                  <a:pt x="8180883" y="10683"/>
                  <a:pt x="8199900" y="29700"/>
                </a:cubicBezTo>
                <a:cubicBezTo>
                  <a:pt x="8218917" y="48717"/>
                  <a:pt x="8229600" y="74509"/>
                  <a:pt x="8229600" y="101402"/>
                </a:cubicBezTo>
                <a:lnTo>
                  <a:pt x="8229600" y="506998"/>
                </a:lnTo>
                <a:cubicBezTo>
                  <a:pt x="8229600" y="533891"/>
                  <a:pt x="8218917" y="559683"/>
                  <a:pt x="8199900" y="578700"/>
                </a:cubicBezTo>
                <a:cubicBezTo>
                  <a:pt x="8180883" y="597717"/>
                  <a:pt x="8155091" y="608400"/>
                  <a:pt x="8128198" y="608400"/>
                </a:cubicBezTo>
                <a:lnTo>
                  <a:pt x="101402" y="608400"/>
                </a:lnTo>
                <a:cubicBezTo>
                  <a:pt x="74509" y="608400"/>
                  <a:pt x="48717" y="597717"/>
                  <a:pt x="29700" y="578700"/>
                </a:cubicBezTo>
                <a:cubicBezTo>
                  <a:pt x="10683" y="559683"/>
                  <a:pt x="0" y="533891"/>
                  <a:pt x="0" y="506998"/>
                </a:cubicBezTo>
                <a:lnTo>
                  <a:pt x="0" y="10140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760" tIns="128760" rIns="128760" bIns="128760" numCol="1" spcCol="1270" anchor="ctr" anchorCtr="0">
            <a:noAutofit/>
          </a:bodyPr>
          <a:lstStyle/>
          <a:p>
            <a:pPr lvl="0" algn="l" defTabSz="1155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600" kern="1200" dirty="0" smtClean="0">
                <a:latin typeface="Arial" pitchFamily="34" charset="0"/>
                <a:cs typeface="Arial" pitchFamily="34" charset="0"/>
              </a:rPr>
              <a:t>Гибкость развития</a:t>
            </a:r>
            <a:endParaRPr lang="ru-RU" sz="2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457200" y="2413781"/>
            <a:ext cx="8229600" cy="608400"/>
          </a:xfrm>
          <a:custGeom>
            <a:avLst/>
            <a:gdLst>
              <a:gd name="connsiteX0" fmla="*/ 0 w 8229600"/>
              <a:gd name="connsiteY0" fmla="*/ 101402 h 608400"/>
              <a:gd name="connsiteX1" fmla="*/ 29700 w 8229600"/>
              <a:gd name="connsiteY1" fmla="*/ 29700 h 608400"/>
              <a:gd name="connsiteX2" fmla="*/ 101402 w 8229600"/>
              <a:gd name="connsiteY2" fmla="*/ 0 h 608400"/>
              <a:gd name="connsiteX3" fmla="*/ 8128198 w 8229600"/>
              <a:gd name="connsiteY3" fmla="*/ 0 h 608400"/>
              <a:gd name="connsiteX4" fmla="*/ 8199900 w 8229600"/>
              <a:gd name="connsiteY4" fmla="*/ 29700 h 608400"/>
              <a:gd name="connsiteX5" fmla="*/ 8229600 w 8229600"/>
              <a:gd name="connsiteY5" fmla="*/ 101402 h 608400"/>
              <a:gd name="connsiteX6" fmla="*/ 8229600 w 8229600"/>
              <a:gd name="connsiteY6" fmla="*/ 506998 h 608400"/>
              <a:gd name="connsiteX7" fmla="*/ 8199900 w 8229600"/>
              <a:gd name="connsiteY7" fmla="*/ 578700 h 608400"/>
              <a:gd name="connsiteX8" fmla="*/ 8128198 w 8229600"/>
              <a:gd name="connsiteY8" fmla="*/ 608400 h 608400"/>
              <a:gd name="connsiteX9" fmla="*/ 101402 w 8229600"/>
              <a:gd name="connsiteY9" fmla="*/ 608400 h 608400"/>
              <a:gd name="connsiteX10" fmla="*/ 29700 w 8229600"/>
              <a:gd name="connsiteY10" fmla="*/ 578700 h 608400"/>
              <a:gd name="connsiteX11" fmla="*/ 0 w 8229600"/>
              <a:gd name="connsiteY11" fmla="*/ 506998 h 608400"/>
              <a:gd name="connsiteX12" fmla="*/ 0 w 8229600"/>
              <a:gd name="connsiteY12" fmla="*/ 101402 h 60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608400">
                <a:moveTo>
                  <a:pt x="0" y="101402"/>
                </a:moveTo>
                <a:cubicBezTo>
                  <a:pt x="0" y="74509"/>
                  <a:pt x="10683" y="48717"/>
                  <a:pt x="29700" y="29700"/>
                </a:cubicBezTo>
                <a:cubicBezTo>
                  <a:pt x="48717" y="10683"/>
                  <a:pt x="74509" y="0"/>
                  <a:pt x="101402" y="0"/>
                </a:cubicBezTo>
                <a:lnTo>
                  <a:pt x="8128198" y="0"/>
                </a:lnTo>
                <a:cubicBezTo>
                  <a:pt x="8155091" y="0"/>
                  <a:pt x="8180883" y="10683"/>
                  <a:pt x="8199900" y="29700"/>
                </a:cubicBezTo>
                <a:cubicBezTo>
                  <a:pt x="8218917" y="48717"/>
                  <a:pt x="8229600" y="74509"/>
                  <a:pt x="8229600" y="101402"/>
                </a:cubicBezTo>
                <a:lnTo>
                  <a:pt x="8229600" y="506998"/>
                </a:lnTo>
                <a:cubicBezTo>
                  <a:pt x="8229600" y="533891"/>
                  <a:pt x="8218917" y="559683"/>
                  <a:pt x="8199900" y="578700"/>
                </a:cubicBezTo>
                <a:cubicBezTo>
                  <a:pt x="8180883" y="597717"/>
                  <a:pt x="8155091" y="608400"/>
                  <a:pt x="8128198" y="608400"/>
                </a:cubicBezTo>
                <a:lnTo>
                  <a:pt x="101402" y="608400"/>
                </a:lnTo>
                <a:cubicBezTo>
                  <a:pt x="74509" y="608400"/>
                  <a:pt x="48717" y="597717"/>
                  <a:pt x="29700" y="578700"/>
                </a:cubicBezTo>
                <a:cubicBezTo>
                  <a:pt x="10683" y="559683"/>
                  <a:pt x="0" y="533891"/>
                  <a:pt x="0" y="506998"/>
                </a:cubicBezTo>
                <a:lnTo>
                  <a:pt x="0" y="10140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760" tIns="128760" rIns="128760" bIns="128760" numCol="1" spcCol="1270" anchor="ctr" anchorCtr="0">
            <a:noAutofit/>
          </a:bodyPr>
          <a:lstStyle/>
          <a:p>
            <a:pPr lvl="0" algn="l" defTabSz="1155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600" kern="1200" dirty="0" smtClean="0">
                <a:latin typeface="Arial" pitchFamily="34" charset="0"/>
                <a:cs typeface="Arial" pitchFamily="34" charset="0"/>
              </a:rPr>
              <a:t>Пластичность развития</a:t>
            </a:r>
            <a:endParaRPr lang="ru-RU" sz="2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457200" y="3097061"/>
            <a:ext cx="8229600" cy="608400"/>
          </a:xfrm>
          <a:custGeom>
            <a:avLst/>
            <a:gdLst>
              <a:gd name="connsiteX0" fmla="*/ 0 w 8229600"/>
              <a:gd name="connsiteY0" fmla="*/ 101402 h 608400"/>
              <a:gd name="connsiteX1" fmla="*/ 29700 w 8229600"/>
              <a:gd name="connsiteY1" fmla="*/ 29700 h 608400"/>
              <a:gd name="connsiteX2" fmla="*/ 101402 w 8229600"/>
              <a:gd name="connsiteY2" fmla="*/ 0 h 608400"/>
              <a:gd name="connsiteX3" fmla="*/ 8128198 w 8229600"/>
              <a:gd name="connsiteY3" fmla="*/ 0 h 608400"/>
              <a:gd name="connsiteX4" fmla="*/ 8199900 w 8229600"/>
              <a:gd name="connsiteY4" fmla="*/ 29700 h 608400"/>
              <a:gd name="connsiteX5" fmla="*/ 8229600 w 8229600"/>
              <a:gd name="connsiteY5" fmla="*/ 101402 h 608400"/>
              <a:gd name="connsiteX6" fmla="*/ 8229600 w 8229600"/>
              <a:gd name="connsiteY6" fmla="*/ 506998 h 608400"/>
              <a:gd name="connsiteX7" fmla="*/ 8199900 w 8229600"/>
              <a:gd name="connsiteY7" fmla="*/ 578700 h 608400"/>
              <a:gd name="connsiteX8" fmla="*/ 8128198 w 8229600"/>
              <a:gd name="connsiteY8" fmla="*/ 608400 h 608400"/>
              <a:gd name="connsiteX9" fmla="*/ 101402 w 8229600"/>
              <a:gd name="connsiteY9" fmla="*/ 608400 h 608400"/>
              <a:gd name="connsiteX10" fmla="*/ 29700 w 8229600"/>
              <a:gd name="connsiteY10" fmla="*/ 578700 h 608400"/>
              <a:gd name="connsiteX11" fmla="*/ 0 w 8229600"/>
              <a:gd name="connsiteY11" fmla="*/ 506998 h 608400"/>
              <a:gd name="connsiteX12" fmla="*/ 0 w 8229600"/>
              <a:gd name="connsiteY12" fmla="*/ 101402 h 60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608400">
                <a:moveTo>
                  <a:pt x="0" y="101402"/>
                </a:moveTo>
                <a:cubicBezTo>
                  <a:pt x="0" y="74509"/>
                  <a:pt x="10683" y="48717"/>
                  <a:pt x="29700" y="29700"/>
                </a:cubicBezTo>
                <a:cubicBezTo>
                  <a:pt x="48717" y="10683"/>
                  <a:pt x="74509" y="0"/>
                  <a:pt x="101402" y="0"/>
                </a:cubicBezTo>
                <a:lnTo>
                  <a:pt x="8128198" y="0"/>
                </a:lnTo>
                <a:cubicBezTo>
                  <a:pt x="8155091" y="0"/>
                  <a:pt x="8180883" y="10683"/>
                  <a:pt x="8199900" y="29700"/>
                </a:cubicBezTo>
                <a:cubicBezTo>
                  <a:pt x="8218917" y="48717"/>
                  <a:pt x="8229600" y="74509"/>
                  <a:pt x="8229600" y="101402"/>
                </a:cubicBezTo>
                <a:lnTo>
                  <a:pt x="8229600" y="506998"/>
                </a:lnTo>
                <a:cubicBezTo>
                  <a:pt x="8229600" y="533891"/>
                  <a:pt x="8218917" y="559683"/>
                  <a:pt x="8199900" y="578700"/>
                </a:cubicBezTo>
                <a:cubicBezTo>
                  <a:pt x="8180883" y="597717"/>
                  <a:pt x="8155091" y="608400"/>
                  <a:pt x="8128198" y="608400"/>
                </a:cubicBezTo>
                <a:lnTo>
                  <a:pt x="101402" y="608400"/>
                </a:lnTo>
                <a:cubicBezTo>
                  <a:pt x="74509" y="608400"/>
                  <a:pt x="48717" y="597717"/>
                  <a:pt x="29700" y="578700"/>
                </a:cubicBezTo>
                <a:cubicBezTo>
                  <a:pt x="10683" y="559683"/>
                  <a:pt x="0" y="533891"/>
                  <a:pt x="0" y="506998"/>
                </a:cubicBezTo>
                <a:lnTo>
                  <a:pt x="0" y="10140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760" tIns="128760" rIns="128760" bIns="128760" numCol="1" spcCol="1270" anchor="ctr" anchorCtr="0">
            <a:noAutofit/>
          </a:bodyPr>
          <a:lstStyle/>
          <a:p>
            <a:pPr lvl="0" algn="l" defTabSz="1155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600" kern="1200" dirty="0" smtClean="0">
                <a:latin typeface="Arial" pitchFamily="34" charset="0"/>
                <a:cs typeface="Arial" pitchFamily="34" charset="0"/>
              </a:rPr>
              <a:t>Высокий разброс вариантов развития</a:t>
            </a:r>
            <a:endParaRPr lang="ru-RU" sz="2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457200" y="3780342"/>
            <a:ext cx="8229600" cy="608400"/>
          </a:xfrm>
          <a:custGeom>
            <a:avLst/>
            <a:gdLst>
              <a:gd name="connsiteX0" fmla="*/ 0 w 8229600"/>
              <a:gd name="connsiteY0" fmla="*/ 101402 h 608400"/>
              <a:gd name="connsiteX1" fmla="*/ 29700 w 8229600"/>
              <a:gd name="connsiteY1" fmla="*/ 29700 h 608400"/>
              <a:gd name="connsiteX2" fmla="*/ 101402 w 8229600"/>
              <a:gd name="connsiteY2" fmla="*/ 0 h 608400"/>
              <a:gd name="connsiteX3" fmla="*/ 8128198 w 8229600"/>
              <a:gd name="connsiteY3" fmla="*/ 0 h 608400"/>
              <a:gd name="connsiteX4" fmla="*/ 8199900 w 8229600"/>
              <a:gd name="connsiteY4" fmla="*/ 29700 h 608400"/>
              <a:gd name="connsiteX5" fmla="*/ 8229600 w 8229600"/>
              <a:gd name="connsiteY5" fmla="*/ 101402 h 608400"/>
              <a:gd name="connsiteX6" fmla="*/ 8229600 w 8229600"/>
              <a:gd name="connsiteY6" fmla="*/ 506998 h 608400"/>
              <a:gd name="connsiteX7" fmla="*/ 8199900 w 8229600"/>
              <a:gd name="connsiteY7" fmla="*/ 578700 h 608400"/>
              <a:gd name="connsiteX8" fmla="*/ 8128198 w 8229600"/>
              <a:gd name="connsiteY8" fmla="*/ 608400 h 608400"/>
              <a:gd name="connsiteX9" fmla="*/ 101402 w 8229600"/>
              <a:gd name="connsiteY9" fmla="*/ 608400 h 608400"/>
              <a:gd name="connsiteX10" fmla="*/ 29700 w 8229600"/>
              <a:gd name="connsiteY10" fmla="*/ 578700 h 608400"/>
              <a:gd name="connsiteX11" fmla="*/ 0 w 8229600"/>
              <a:gd name="connsiteY11" fmla="*/ 506998 h 608400"/>
              <a:gd name="connsiteX12" fmla="*/ 0 w 8229600"/>
              <a:gd name="connsiteY12" fmla="*/ 101402 h 60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608400">
                <a:moveTo>
                  <a:pt x="0" y="101402"/>
                </a:moveTo>
                <a:cubicBezTo>
                  <a:pt x="0" y="74509"/>
                  <a:pt x="10683" y="48717"/>
                  <a:pt x="29700" y="29700"/>
                </a:cubicBezTo>
                <a:cubicBezTo>
                  <a:pt x="48717" y="10683"/>
                  <a:pt x="74509" y="0"/>
                  <a:pt x="101402" y="0"/>
                </a:cubicBezTo>
                <a:lnTo>
                  <a:pt x="8128198" y="0"/>
                </a:lnTo>
                <a:cubicBezTo>
                  <a:pt x="8155091" y="0"/>
                  <a:pt x="8180883" y="10683"/>
                  <a:pt x="8199900" y="29700"/>
                </a:cubicBezTo>
                <a:cubicBezTo>
                  <a:pt x="8218917" y="48717"/>
                  <a:pt x="8229600" y="74509"/>
                  <a:pt x="8229600" y="101402"/>
                </a:cubicBezTo>
                <a:lnTo>
                  <a:pt x="8229600" y="506998"/>
                </a:lnTo>
                <a:cubicBezTo>
                  <a:pt x="8229600" y="533891"/>
                  <a:pt x="8218917" y="559683"/>
                  <a:pt x="8199900" y="578700"/>
                </a:cubicBezTo>
                <a:cubicBezTo>
                  <a:pt x="8180883" y="597717"/>
                  <a:pt x="8155091" y="608400"/>
                  <a:pt x="8128198" y="608400"/>
                </a:cubicBezTo>
                <a:lnTo>
                  <a:pt x="101402" y="608400"/>
                </a:lnTo>
                <a:cubicBezTo>
                  <a:pt x="74509" y="608400"/>
                  <a:pt x="48717" y="597717"/>
                  <a:pt x="29700" y="578700"/>
                </a:cubicBezTo>
                <a:cubicBezTo>
                  <a:pt x="10683" y="559683"/>
                  <a:pt x="0" y="533891"/>
                  <a:pt x="0" y="506998"/>
                </a:cubicBezTo>
                <a:lnTo>
                  <a:pt x="0" y="10140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760" tIns="128760" rIns="128760" bIns="128760" numCol="1" spcCol="1270" anchor="ctr" anchorCtr="0">
            <a:noAutofit/>
          </a:bodyPr>
          <a:lstStyle/>
          <a:p>
            <a:pPr lvl="0" algn="l" defTabSz="11557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600" kern="1200" dirty="0" smtClean="0">
                <a:latin typeface="Arial" pitchFamily="34" charset="0"/>
                <a:cs typeface="Arial" pitchFamily="34" charset="0"/>
              </a:rPr>
              <a:t>Непосредственность и непроизвольность</a:t>
            </a:r>
            <a:endParaRPr lang="ru-RU" sz="2600" kern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2"/>
          <p:cNvGrpSpPr/>
          <p:nvPr/>
        </p:nvGrpSpPr>
        <p:grpSpPr>
          <a:xfrm>
            <a:off x="457200" y="4463622"/>
            <a:ext cx="8239944" cy="1608510"/>
            <a:chOff x="457200" y="4463622"/>
            <a:chExt cx="8239944" cy="1608510"/>
          </a:xfrm>
        </p:grpSpPr>
        <p:sp>
          <p:nvSpPr>
            <p:cNvPr id="11" name="Полилиния 10"/>
            <p:cNvSpPr/>
            <p:nvPr/>
          </p:nvSpPr>
          <p:spPr>
            <a:xfrm>
              <a:off x="457200" y="4463622"/>
              <a:ext cx="8229600" cy="608400"/>
            </a:xfrm>
            <a:custGeom>
              <a:avLst/>
              <a:gdLst>
                <a:gd name="connsiteX0" fmla="*/ 0 w 8229600"/>
                <a:gd name="connsiteY0" fmla="*/ 101402 h 608400"/>
                <a:gd name="connsiteX1" fmla="*/ 29700 w 8229600"/>
                <a:gd name="connsiteY1" fmla="*/ 29700 h 608400"/>
                <a:gd name="connsiteX2" fmla="*/ 101402 w 8229600"/>
                <a:gd name="connsiteY2" fmla="*/ 0 h 608400"/>
                <a:gd name="connsiteX3" fmla="*/ 8128198 w 8229600"/>
                <a:gd name="connsiteY3" fmla="*/ 0 h 608400"/>
                <a:gd name="connsiteX4" fmla="*/ 8199900 w 8229600"/>
                <a:gd name="connsiteY4" fmla="*/ 29700 h 608400"/>
                <a:gd name="connsiteX5" fmla="*/ 8229600 w 8229600"/>
                <a:gd name="connsiteY5" fmla="*/ 101402 h 608400"/>
                <a:gd name="connsiteX6" fmla="*/ 8229600 w 8229600"/>
                <a:gd name="connsiteY6" fmla="*/ 506998 h 608400"/>
                <a:gd name="connsiteX7" fmla="*/ 8199900 w 8229600"/>
                <a:gd name="connsiteY7" fmla="*/ 578700 h 608400"/>
                <a:gd name="connsiteX8" fmla="*/ 8128198 w 8229600"/>
                <a:gd name="connsiteY8" fmla="*/ 608400 h 608400"/>
                <a:gd name="connsiteX9" fmla="*/ 101402 w 8229600"/>
                <a:gd name="connsiteY9" fmla="*/ 608400 h 608400"/>
                <a:gd name="connsiteX10" fmla="*/ 29700 w 8229600"/>
                <a:gd name="connsiteY10" fmla="*/ 578700 h 608400"/>
                <a:gd name="connsiteX11" fmla="*/ 0 w 8229600"/>
                <a:gd name="connsiteY11" fmla="*/ 506998 h 608400"/>
                <a:gd name="connsiteX12" fmla="*/ 0 w 8229600"/>
                <a:gd name="connsiteY12" fmla="*/ 101402 h 6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29600" h="608400">
                  <a:moveTo>
                    <a:pt x="0" y="101402"/>
                  </a:moveTo>
                  <a:cubicBezTo>
                    <a:pt x="0" y="74509"/>
                    <a:pt x="10683" y="48717"/>
                    <a:pt x="29700" y="29700"/>
                  </a:cubicBezTo>
                  <a:cubicBezTo>
                    <a:pt x="48717" y="10683"/>
                    <a:pt x="74509" y="0"/>
                    <a:pt x="101402" y="0"/>
                  </a:cubicBezTo>
                  <a:lnTo>
                    <a:pt x="8128198" y="0"/>
                  </a:lnTo>
                  <a:cubicBezTo>
                    <a:pt x="8155091" y="0"/>
                    <a:pt x="8180883" y="10683"/>
                    <a:pt x="8199900" y="29700"/>
                  </a:cubicBezTo>
                  <a:cubicBezTo>
                    <a:pt x="8218917" y="48717"/>
                    <a:pt x="8229600" y="74509"/>
                    <a:pt x="8229600" y="101402"/>
                  </a:cubicBezTo>
                  <a:lnTo>
                    <a:pt x="8229600" y="506998"/>
                  </a:lnTo>
                  <a:cubicBezTo>
                    <a:pt x="8229600" y="533891"/>
                    <a:pt x="8218917" y="559683"/>
                    <a:pt x="8199900" y="578700"/>
                  </a:cubicBezTo>
                  <a:cubicBezTo>
                    <a:pt x="8180883" y="597717"/>
                    <a:pt x="8155091" y="608400"/>
                    <a:pt x="8128198" y="608400"/>
                  </a:cubicBezTo>
                  <a:lnTo>
                    <a:pt x="101402" y="608400"/>
                  </a:lnTo>
                  <a:cubicBezTo>
                    <a:pt x="74509" y="608400"/>
                    <a:pt x="48717" y="597717"/>
                    <a:pt x="29700" y="578700"/>
                  </a:cubicBezTo>
                  <a:cubicBezTo>
                    <a:pt x="10683" y="559683"/>
                    <a:pt x="0" y="533891"/>
                    <a:pt x="0" y="506998"/>
                  </a:cubicBezTo>
                  <a:lnTo>
                    <a:pt x="0" y="101402"/>
                  </a:lnTo>
                  <a:close/>
                </a:path>
              </a:pathLst>
            </a:cu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28760" tIns="128760" rIns="128760" bIns="128760" numCol="1" spcCol="1270" anchor="ctr" anchorCtr="0">
              <a:noAutofit/>
            </a:bodyPr>
            <a:lstStyle/>
            <a:p>
              <a:pPr lvl="0" algn="l" defTabSz="11557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600" kern="12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Системные особенности ДО</a:t>
              </a:r>
              <a:endParaRPr lang="ru-RU" sz="2600" kern="12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467544" y="5157192"/>
              <a:ext cx="8229600" cy="914940"/>
            </a:xfrm>
            <a:custGeom>
              <a:avLst/>
              <a:gdLst>
                <a:gd name="connsiteX0" fmla="*/ 0 w 8229600"/>
                <a:gd name="connsiteY0" fmla="*/ 0 h 914940"/>
                <a:gd name="connsiteX1" fmla="*/ 8229600 w 8229600"/>
                <a:gd name="connsiteY1" fmla="*/ 0 h 914940"/>
                <a:gd name="connsiteX2" fmla="*/ 8229600 w 8229600"/>
                <a:gd name="connsiteY2" fmla="*/ 914940 h 914940"/>
                <a:gd name="connsiteX3" fmla="*/ 0 w 8229600"/>
                <a:gd name="connsiteY3" fmla="*/ 914940 h 914940"/>
                <a:gd name="connsiteX4" fmla="*/ 0 w 8229600"/>
                <a:gd name="connsiteY4" fmla="*/ 0 h 91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29600" h="914940">
                  <a:moveTo>
                    <a:pt x="0" y="0"/>
                  </a:moveTo>
                  <a:lnTo>
                    <a:pt x="8229600" y="0"/>
                  </a:lnTo>
                  <a:lnTo>
                    <a:pt x="8229600" y="914940"/>
                  </a:lnTo>
                  <a:lnTo>
                    <a:pt x="0" y="9149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261290" tIns="33020" rIns="184912" bIns="33020" numCol="1" spcCol="1270" anchor="t" anchorCtr="0">
              <a:noAutofit/>
            </a:bodyPr>
            <a:lstStyle/>
            <a:p>
              <a:pPr marL="228600" lvl="1" indent="-22860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ru-RU" sz="2000" b="1" kern="12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необязательность уровня ДО в РФ</a:t>
              </a:r>
              <a:endParaRPr lang="ru-RU" sz="2000" b="1" kern="12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lvl="1" indent="-22860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ru-RU" sz="2000" b="1" kern="12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отсутствие возможности вменения ребёнку какой-либо ответственности за результат</a:t>
              </a:r>
              <a:endParaRPr lang="ru-RU" sz="2000" b="1" kern="12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Заголовок 3"/>
          <p:cNvSpPr txBox="1">
            <a:spLocks/>
          </p:cNvSpPr>
          <p:nvPr/>
        </p:nvSpPr>
        <p:spPr>
          <a:xfrm>
            <a:off x="611560" y="188640"/>
            <a:ext cx="8229600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0090"/>
                </a:solidFill>
              </a:rPr>
              <a:t>Требования к результатам </a:t>
            </a:r>
            <a:r>
              <a:rPr lang="ru-RU" b="1" dirty="0" smtClean="0">
                <a:solidFill>
                  <a:srgbClr val="000090"/>
                </a:solidFill>
              </a:rPr>
              <a:t>освоения ООП ДО </a:t>
            </a:r>
            <a:endParaRPr lang="ru-RU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28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0090"/>
                </a:solidFill>
                <a:latin typeface="Times New Roman"/>
                <a:cs typeface="Times New Roman"/>
              </a:rPr>
              <a:t>Требования к результатам освоения основной образовательной программы дошкольного образования</a:t>
            </a:r>
            <a:r>
              <a:rPr lang="ru-RU" sz="2400" dirty="0">
                <a:solidFill>
                  <a:srgbClr val="000090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1124744"/>
            <a:ext cx="7128792" cy="9233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/>
              <a:t>Целевые ориентиры </a:t>
            </a:r>
            <a:r>
              <a:rPr lang="ru-RU" dirty="0"/>
              <a:t>дошкольного </a:t>
            </a:r>
            <a:r>
              <a:rPr lang="ru-RU" dirty="0" smtClean="0"/>
              <a:t>образования</a:t>
            </a:r>
            <a:r>
              <a:rPr lang="ru-RU" dirty="0"/>
              <a:t> </a:t>
            </a:r>
            <a:r>
              <a:rPr lang="ru-RU" dirty="0" smtClean="0"/>
              <a:t>- социально</a:t>
            </a:r>
            <a:r>
              <a:rPr lang="ru-RU" dirty="0"/>
              <a:t>-нормативные возрастные характеристики возможных достижений ребенка на этапе завершения уровня дошкольного образования</a:t>
            </a:r>
            <a:r>
              <a:rPr lang="ru-RU" dirty="0"/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2204864"/>
            <a:ext cx="7128792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/>
              <a:t>определяются независимо </a:t>
            </a:r>
            <a:r>
              <a:rPr lang="ru-RU" b="1" dirty="0" smtClean="0"/>
              <a:t>от: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2996952"/>
            <a:ext cx="1656184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форм реализации </a:t>
            </a:r>
            <a:r>
              <a:rPr lang="ru-RU" b="1" dirty="0" smtClean="0">
                <a:solidFill>
                  <a:srgbClr val="000090"/>
                </a:solidFill>
              </a:rPr>
              <a:t>ООП ДО </a:t>
            </a:r>
            <a:endParaRPr lang="ru-RU" b="1" dirty="0">
              <a:solidFill>
                <a:srgbClr val="00009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2996952"/>
            <a:ext cx="120064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х</a:t>
            </a:r>
            <a:r>
              <a:rPr lang="ru-RU" b="1" dirty="0" smtClean="0">
                <a:solidFill>
                  <a:srgbClr val="000090"/>
                </a:solidFill>
              </a:rPr>
              <a:t>арактера </a:t>
            </a:r>
          </a:p>
          <a:p>
            <a:pPr algn="ctr"/>
            <a:r>
              <a:rPr lang="ru-RU" b="1" dirty="0" smtClean="0">
                <a:solidFill>
                  <a:srgbClr val="000090"/>
                </a:solidFill>
              </a:rPr>
              <a:t>ООП ДО </a:t>
            </a:r>
            <a:endParaRPr lang="ru-RU" b="1" dirty="0">
              <a:solidFill>
                <a:srgbClr val="00009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11960" y="2996952"/>
            <a:ext cx="173444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особенностей </a:t>
            </a:r>
            <a:endParaRPr lang="ru-RU" b="1" dirty="0" smtClean="0">
              <a:solidFill>
                <a:srgbClr val="000090"/>
              </a:solidFill>
            </a:endParaRPr>
          </a:p>
          <a:p>
            <a:pPr algn="ctr"/>
            <a:r>
              <a:rPr lang="ru-RU" b="1" dirty="0" smtClean="0">
                <a:solidFill>
                  <a:srgbClr val="000090"/>
                </a:solidFill>
              </a:rPr>
              <a:t>развития </a:t>
            </a:r>
            <a:r>
              <a:rPr lang="ru-RU" b="1" dirty="0">
                <a:solidFill>
                  <a:srgbClr val="000090"/>
                </a:solidFill>
              </a:rPr>
              <a:t>детей </a:t>
            </a:r>
            <a:endParaRPr lang="ru-RU" b="1" dirty="0">
              <a:solidFill>
                <a:srgbClr val="00009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156176" y="2996952"/>
            <a:ext cx="1944216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90"/>
                </a:solidFill>
              </a:rPr>
              <a:t>организации</a:t>
            </a:r>
          </a:p>
          <a:p>
            <a:pPr algn="ctr"/>
            <a:r>
              <a:rPr lang="ru-RU" b="1" dirty="0" smtClean="0">
                <a:solidFill>
                  <a:srgbClr val="000090"/>
                </a:solidFill>
              </a:rPr>
              <a:t>реализующей ООП ДО</a:t>
            </a:r>
            <a:endParaRPr lang="ru-RU" b="1" dirty="0">
              <a:solidFill>
                <a:srgbClr val="000090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1331640" y="256490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12" idx="0"/>
          </p:cNvCxnSpPr>
          <p:nvPr/>
        </p:nvCxnSpPr>
        <p:spPr>
          <a:xfrm>
            <a:off x="3347864" y="2492896"/>
            <a:ext cx="24258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5220072" y="263691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7596336" y="263691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899592" y="4077072"/>
            <a:ext cx="727280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не </a:t>
            </a:r>
            <a:r>
              <a:rPr lang="ru-RU" b="1" dirty="0" smtClean="0">
                <a:solidFill>
                  <a:schemeClr val="bg1"/>
                </a:solidFill>
              </a:rPr>
              <a:t>подлежат (не являются):  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51520" y="4653136"/>
            <a:ext cx="2563617" cy="17543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90"/>
                </a:solidFill>
              </a:rPr>
              <a:t>непосредственной оценке</a:t>
            </a:r>
          </a:p>
          <a:p>
            <a:pPr algn="ctr"/>
            <a:r>
              <a:rPr lang="ru-RU" b="1" dirty="0" smtClean="0">
                <a:solidFill>
                  <a:srgbClr val="000090"/>
                </a:solidFill>
              </a:rPr>
              <a:t> в </a:t>
            </a:r>
            <a:r>
              <a:rPr lang="ru-RU" b="1" dirty="0">
                <a:solidFill>
                  <a:srgbClr val="000090"/>
                </a:solidFill>
              </a:rPr>
              <a:t>том </a:t>
            </a:r>
            <a:r>
              <a:rPr lang="ru-RU" b="1" dirty="0" smtClean="0">
                <a:solidFill>
                  <a:srgbClr val="000090"/>
                </a:solidFill>
              </a:rPr>
              <a:t>числе в </a:t>
            </a:r>
            <a:r>
              <a:rPr lang="ru-RU" b="1" dirty="0">
                <a:solidFill>
                  <a:srgbClr val="000090"/>
                </a:solidFill>
              </a:rPr>
              <a:t>виде </a:t>
            </a:r>
            <a:r>
              <a:rPr lang="ru-RU" b="1" dirty="0" smtClean="0">
                <a:solidFill>
                  <a:srgbClr val="000090"/>
                </a:solidFill>
              </a:rPr>
              <a:t>педагогической</a:t>
            </a:r>
          </a:p>
          <a:p>
            <a:pPr algn="ctr"/>
            <a:r>
              <a:rPr lang="ru-RU" b="1" dirty="0" smtClean="0">
                <a:solidFill>
                  <a:srgbClr val="000090"/>
                </a:solidFill>
              </a:rPr>
              <a:t> </a:t>
            </a:r>
            <a:r>
              <a:rPr lang="ru-RU" b="1" dirty="0">
                <a:solidFill>
                  <a:srgbClr val="000090"/>
                </a:solidFill>
              </a:rPr>
              <a:t>диагностики (мониторинга</a:t>
            </a:r>
            <a:r>
              <a:rPr lang="ru-RU" dirty="0"/>
              <a:t>)</a:t>
            </a:r>
            <a:r>
              <a:rPr lang="ru-RU" dirty="0"/>
              <a:t>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059832" y="4653136"/>
            <a:ext cx="2448272" cy="17543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не являются основанием для их формального сравнения с реальными достижениями детей</a:t>
            </a:r>
            <a:r>
              <a:rPr lang="ru-RU" b="1" dirty="0">
                <a:solidFill>
                  <a:srgbClr val="000090"/>
                </a:solidFill>
              </a:rPr>
              <a:t> 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5796136" y="4653136"/>
            <a:ext cx="3168352" cy="17543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основой объективной оценки соответствия установленным требованиям образовательной деятельности и подготовки </a:t>
            </a:r>
            <a:r>
              <a:rPr lang="ru-RU" b="1" dirty="0" smtClean="0">
                <a:solidFill>
                  <a:srgbClr val="000090"/>
                </a:solidFill>
              </a:rPr>
              <a:t>детей</a:t>
            </a:r>
            <a:endParaRPr lang="ru-RU" b="1" dirty="0">
              <a:solidFill>
                <a:srgbClr val="000090"/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23528" y="1412776"/>
            <a:ext cx="0" cy="28083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23528" y="1412776"/>
            <a:ext cx="6480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V="1">
            <a:off x="323528" y="4221088"/>
            <a:ext cx="576064" cy="313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endCxn id="9" idx="1"/>
          </p:cNvCxnSpPr>
          <p:nvPr/>
        </p:nvCxnSpPr>
        <p:spPr>
          <a:xfrm flipV="1">
            <a:off x="323528" y="2389530"/>
            <a:ext cx="648072" cy="313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7236296" y="443711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4139952" y="443711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1619672" y="443711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87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000090"/>
                </a:solidFill>
                <a:latin typeface="Times New Roman"/>
                <a:cs typeface="Times New Roman"/>
              </a:rPr>
              <a:t>Требования к результатам освоения основной образовательной программы дошкольного образования</a:t>
            </a:r>
            <a:r>
              <a:rPr lang="ru-RU" sz="2400" dirty="0">
                <a:solidFill>
                  <a:srgbClr val="000090"/>
                </a:solidFill>
                <a:latin typeface="Times New Roman"/>
                <a:cs typeface="Times New Roman"/>
              </a:rPr>
              <a:t>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124744"/>
            <a:ext cx="720080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/>
              <a:t>Ц</a:t>
            </a:r>
            <a:r>
              <a:rPr lang="ru-RU" b="1" dirty="0" smtClean="0"/>
              <a:t>елевые ориентиры </a:t>
            </a:r>
            <a:r>
              <a:rPr lang="ru-RU" b="1" dirty="0"/>
              <a:t>дошкольного </a:t>
            </a:r>
            <a:r>
              <a:rPr lang="ru-RU" b="1" dirty="0" smtClean="0"/>
              <a:t>образования – социально</a:t>
            </a:r>
            <a:r>
              <a:rPr lang="ru-RU" b="1" dirty="0"/>
              <a:t>-нормативные возрастные характеристики возможных достижений ребенка на этапе завершения уровня дошкольного образования</a:t>
            </a:r>
            <a:r>
              <a:rPr lang="ru-RU" b="1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276872"/>
            <a:ext cx="7272808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/>
              <a:t>являются ориентирами для: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3068960"/>
            <a:ext cx="1992553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000090"/>
                </a:solidFill>
              </a:rPr>
              <a:t>построения</a:t>
            </a:r>
          </a:p>
          <a:p>
            <a:pPr algn="ctr"/>
            <a:r>
              <a:rPr lang="ru-RU" b="1" dirty="0" smtClean="0">
                <a:solidFill>
                  <a:srgbClr val="000090"/>
                </a:solidFill>
              </a:rPr>
              <a:t> образовательной</a:t>
            </a:r>
          </a:p>
          <a:p>
            <a:pPr algn="ctr"/>
            <a:r>
              <a:rPr lang="ru-RU" b="1" dirty="0" smtClean="0">
                <a:solidFill>
                  <a:srgbClr val="000090"/>
                </a:solidFill>
              </a:rPr>
              <a:t> </a:t>
            </a:r>
            <a:r>
              <a:rPr lang="ru-RU" b="1" dirty="0">
                <a:solidFill>
                  <a:srgbClr val="000090"/>
                </a:solidFill>
              </a:rPr>
              <a:t>политики </a:t>
            </a:r>
            <a:endParaRPr lang="ru-RU" b="1" dirty="0">
              <a:solidFill>
                <a:srgbClr val="00009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4149080"/>
            <a:ext cx="2736304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90"/>
                </a:solidFill>
              </a:rPr>
              <a:t>решения задач:</a:t>
            </a:r>
          </a:p>
          <a:p>
            <a:r>
              <a:rPr lang="ru-RU" b="1" dirty="0" smtClean="0">
                <a:solidFill>
                  <a:srgbClr val="000090"/>
                </a:solidFill>
              </a:rPr>
              <a:t>-формирования ООП ДО;</a:t>
            </a:r>
            <a:endParaRPr lang="ru-RU" b="1" dirty="0">
              <a:solidFill>
                <a:srgbClr val="000090"/>
              </a:solidFill>
            </a:endParaRPr>
          </a:p>
          <a:p>
            <a:r>
              <a:rPr lang="ru-RU" b="1" dirty="0" smtClean="0">
                <a:solidFill>
                  <a:srgbClr val="000090"/>
                </a:solidFill>
              </a:rPr>
              <a:t>-анализа </a:t>
            </a:r>
            <a:r>
              <a:rPr lang="ru-RU" b="1" dirty="0">
                <a:solidFill>
                  <a:srgbClr val="000090"/>
                </a:solidFill>
              </a:rPr>
              <a:t>профессиональной деятельности;</a:t>
            </a:r>
          </a:p>
          <a:p>
            <a:r>
              <a:rPr lang="ru-RU" b="1" dirty="0" smtClean="0">
                <a:solidFill>
                  <a:srgbClr val="000090"/>
                </a:solidFill>
              </a:rPr>
              <a:t>-взаимодействия </a:t>
            </a:r>
            <a:r>
              <a:rPr lang="ru-RU" b="1" dirty="0">
                <a:solidFill>
                  <a:srgbClr val="000090"/>
                </a:solidFill>
              </a:rPr>
              <a:t>с семьями;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067944" y="3140968"/>
            <a:ext cx="2088232" cy="175432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изучения характеристик образования детей в возрасте от 2 месяцев до 8 </a:t>
            </a:r>
            <a:r>
              <a:rPr lang="ru-RU" b="1" dirty="0" smtClean="0">
                <a:solidFill>
                  <a:srgbClr val="000090"/>
                </a:solidFill>
              </a:rPr>
              <a:t>лет</a:t>
            </a:r>
            <a:endParaRPr lang="ru-RU" b="1" dirty="0">
              <a:solidFill>
                <a:srgbClr val="00009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72200" y="3789040"/>
            <a:ext cx="2483768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информирования родителей (законных представителей) и общественности относительно целей дошкольного образования</a:t>
            </a:r>
            <a:r>
              <a:rPr lang="ru-RU" b="1" dirty="0">
                <a:solidFill>
                  <a:srgbClr val="000090"/>
                </a:solidFill>
              </a:rPr>
              <a:t> 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7524328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292080" y="263691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347864" y="2708920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1763688" y="270892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55576" y="1412776"/>
            <a:ext cx="0" cy="11521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55576" y="256490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755576" y="1412776"/>
            <a:ext cx="5760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829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000090"/>
                </a:solidFill>
                <a:latin typeface="Times New Roman"/>
                <a:cs typeface="Times New Roman"/>
              </a:rPr>
              <a:t>Требования к результатам освоения основной образовательной программы дошкольного образования</a:t>
            </a:r>
            <a:r>
              <a:rPr lang="ru-RU" sz="2400" dirty="0">
                <a:solidFill>
                  <a:srgbClr val="000090"/>
                </a:solidFill>
                <a:latin typeface="Times New Roman"/>
                <a:cs typeface="Times New Roman"/>
              </a:rPr>
              <a:t>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124744"/>
            <a:ext cx="720080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/>
              <a:t>Ц</a:t>
            </a:r>
            <a:r>
              <a:rPr lang="ru-RU" b="1" dirty="0" smtClean="0"/>
              <a:t>елевые ориентиры </a:t>
            </a:r>
            <a:r>
              <a:rPr lang="ru-RU" b="1" dirty="0"/>
              <a:t>дошкольного </a:t>
            </a:r>
            <a:r>
              <a:rPr lang="ru-RU" b="1" dirty="0" smtClean="0"/>
              <a:t>образования – социально</a:t>
            </a:r>
            <a:r>
              <a:rPr lang="ru-RU" b="1" dirty="0"/>
              <a:t>-нормативные возрастные характеристики возможных достижений ребенка на этапе завершения уровня дошкольного образования</a:t>
            </a:r>
            <a:r>
              <a:rPr lang="ru-RU" b="1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348880"/>
            <a:ext cx="7200800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FFFF"/>
                </a:solidFill>
              </a:rPr>
              <a:t>не</a:t>
            </a:r>
            <a:r>
              <a:rPr lang="ru-RU" b="1" dirty="0" smtClean="0">
                <a:solidFill>
                  <a:srgbClr val="000090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могут служить непосредственным основанием при решении управленческих задач, включая: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356992"/>
            <a:ext cx="1872208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аттестацию педагогических </a:t>
            </a:r>
            <a:r>
              <a:rPr lang="ru-RU" b="1" dirty="0" smtClean="0">
                <a:solidFill>
                  <a:srgbClr val="000090"/>
                </a:solidFill>
              </a:rPr>
              <a:t>кадров</a:t>
            </a:r>
            <a:endParaRPr lang="ru-RU" b="1" dirty="0">
              <a:solidFill>
                <a:srgbClr val="00009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17465" y="3244334"/>
            <a:ext cx="1626543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оценку качества образования</a:t>
            </a:r>
            <a:r>
              <a:rPr lang="ru-RU" b="1" dirty="0">
                <a:solidFill>
                  <a:srgbClr val="000090"/>
                </a:solidFill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80112" y="3284984"/>
            <a:ext cx="3096344" cy="31393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оценку как итогового, так и промежуточного уровня развития детей, в том числе в рамках мониторинга (в том числе в форме тестирования, с использованием методов, основанных на наблюдении, или иных методов измерения результативности детей)</a:t>
            </a:r>
            <a:r>
              <a:rPr lang="ru-RU" b="1" dirty="0">
                <a:solidFill>
                  <a:srgbClr val="000090"/>
                </a:solidFill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4437112"/>
            <a:ext cx="2448272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оценку выполнения муниципального (государственного) задания посредством их включения в показатели качества выполнения </a:t>
            </a:r>
            <a:r>
              <a:rPr lang="ru-RU" b="1" dirty="0" smtClean="0">
                <a:solidFill>
                  <a:srgbClr val="000090"/>
                </a:solidFill>
              </a:rPr>
              <a:t>задания</a:t>
            </a:r>
            <a:endParaRPr lang="ru-RU" b="1" dirty="0">
              <a:solidFill>
                <a:srgbClr val="00009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03848" y="4581128"/>
            <a:ext cx="2016224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распределение стимулирующего фонда оплаты труда работников Организации</a:t>
            </a:r>
            <a:r>
              <a:rPr lang="ru-RU" b="1" dirty="0">
                <a:solidFill>
                  <a:srgbClr val="000090"/>
                </a:solidFill>
              </a:rPr>
              <a:t> 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6732240" y="299695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932040" y="2996952"/>
            <a:ext cx="0" cy="1584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707904" y="299695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627784" y="2996952"/>
            <a:ext cx="0" cy="144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619672" y="299695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39552" y="1340768"/>
            <a:ext cx="0" cy="14401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39552" y="1340768"/>
            <a:ext cx="5760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539552" y="278092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6355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000090"/>
                </a:solidFill>
                <a:latin typeface="Times New Roman"/>
                <a:cs typeface="Times New Roman"/>
              </a:rPr>
              <a:t>Требования к результатам освоения основной образовательной программы дошкольного образования</a:t>
            </a:r>
            <a:r>
              <a:rPr lang="ru-RU" sz="2400" dirty="0">
                <a:solidFill>
                  <a:srgbClr val="000090"/>
                </a:solidFill>
                <a:latin typeface="Times New Roman"/>
                <a:cs typeface="Times New Roman"/>
              </a:rPr>
              <a:t>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124744"/>
            <a:ext cx="720080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/>
              <a:t>Ц</a:t>
            </a:r>
            <a:r>
              <a:rPr lang="ru-RU" b="1" dirty="0" smtClean="0"/>
              <a:t>елевые ориентиры </a:t>
            </a:r>
            <a:r>
              <a:rPr lang="ru-RU" b="1" dirty="0"/>
              <a:t>дошкольного </a:t>
            </a:r>
            <a:r>
              <a:rPr lang="ru-RU" b="1" dirty="0" smtClean="0"/>
              <a:t>образования – социально</a:t>
            </a:r>
            <a:r>
              <a:rPr lang="ru-RU" b="1" dirty="0"/>
              <a:t>-нормативные возрастные характеристики возможных достижений ребенка на этапе завершения уровня дошкольного образования</a:t>
            </a:r>
            <a:r>
              <a:rPr lang="ru-RU" b="1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2204864"/>
            <a:ext cx="7272808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/>
              <a:t>социально-нормативные возрастные характеристики возможных достижений </a:t>
            </a:r>
            <a:r>
              <a:rPr lang="ru-RU" b="1" dirty="0" smtClean="0"/>
              <a:t>ребенка определены: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47864" y="3068960"/>
            <a:ext cx="144016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в</a:t>
            </a:r>
            <a:r>
              <a:rPr lang="ru-RU" b="1" dirty="0" smtClean="0">
                <a:solidFill>
                  <a:srgbClr val="000090"/>
                </a:solidFill>
              </a:rPr>
              <a:t> </a:t>
            </a:r>
            <a:r>
              <a:rPr lang="ru-RU" b="1" dirty="0">
                <a:solidFill>
                  <a:srgbClr val="000090"/>
                </a:solidFill>
              </a:rPr>
              <a:t>раннем возрасте</a:t>
            </a:r>
            <a:r>
              <a:rPr lang="ru-RU" b="1" dirty="0">
                <a:solidFill>
                  <a:srgbClr val="000090"/>
                </a:solidFill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3068960"/>
            <a:ext cx="1944216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в </a:t>
            </a:r>
            <a:r>
              <a:rPr lang="ru-RU" b="1" dirty="0" smtClean="0">
                <a:solidFill>
                  <a:srgbClr val="000090"/>
                </a:solidFill>
              </a:rPr>
              <a:t>младенческом </a:t>
            </a:r>
            <a:r>
              <a:rPr lang="ru-RU" b="1" dirty="0">
                <a:solidFill>
                  <a:srgbClr val="000090"/>
                </a:solidFill>
              </a:rPr>
              <a:t>возрасте</a:t>
            </a:r>
            <a:r>
              <a:rPr lang="ru-RU" b="1" dirty="0">
                <a:solidFill>
                  <a:srgbClr val="000090"/>
                </a:solidFill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20072" y="3068960"/>
            <a:ext cx="313184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на этапе завершения дошкольного образования</a:t>
            </a:r>
            <a:r>
              <a:rPr lang="ru-RU" b="1" dirty="0">
                <a:solidFill>
                  <a:srgbClr val="000090"/>
                </a:solidFill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3933056"/>
            <a:ext cx="72008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выступают основаниями преемственности дошкольного и начального общего образования</a:t>
            </a:r>
            <a:r>
              <a:rPr lang="ru-RU" b="1" dirty="0">
                <a:solidFill>
                  <a:srgbClr val="000090"/>
                </a:solidFill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15616" y="4725144"/>
            <a:ext cx="7200800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0"/>
                </a:solidFill>
              </a:rPr>
              <a:t>предполагают формирование у детей дошкольного возраста предпосылок к учебной деятельности на этапе завершения ими дошкольного образования</a:t>
            </a:r>
            <a:r>
              <a:rPr lang="ru-RU" b="1" dirty="0">
                <a:solidFill>
                  <a:srgbClr val="000090"/>
                </a:solidFill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59024" y="5805264"/>
            <a:ext cx="8389440" cy="8309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/>
              <a:t>Если ООП ДО </a:t>
            </a:r>
            <a:r>
              <a:rPr lang="ru-RU" sz="1600" b="1" dirty="0"/>
              <a:t>не охватывает старший дошкольный возраст, то данные </a:t>
            </a:r>
            <a:r>
              <a:rPr lang="ru-RU" sz="1600" b="1" dirty="0" smtClean="0"/>
              <a:t>требования </a:t>
            </a:r>
            <a:r>
              <a:rPr lang="ru-RU" sz="1600" b="1" dirty="0"/>
              <a:t>должны рассматриваться как долгосрочные ориентиры, а непосредственные целевые ориентиры </a:t>
            </a:r>
            <a:r>
              <a:rPr lang="ru-RU" sz="1600" b="1" dirty="0" smtClean="0"/>
              <a:t>освоения ООП ДО воспитанниками </a:t>
            </a:r>
            <a:r>
              <a:rPr lang="ru-RU" sz="1600" b="1" dirty="0"/>
              <a:t>- как создающие предпосылки для их </a:t>
            </a:r>
            <a:r>
              <a:rPr lang="ru-RU" sz="1600" b="1" dirty="0" smtClean="0"/>
              <a:t>реализации</a:t>
            </a:r>
            <a:endParaRPr lang="ru-RU" sz="1600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395536" y="1412776"/>
            <a:ext cx="0" cy="43924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95536" y="1412776"/>
            <a:ext cx="7920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9" idx="1"/>
          </p:cNvCxnSpPr>
          <p:nvPr/>
        </p:nvCxnSpPr>
        <p:spPr>
          <a:xfrm>
            <a:off x="395536" y="5157192"/>
            <a:ext cx="720080" cy="296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8" idx="1"/>
          </p:cNvCxnSpPr>
          <p:nvPr/>
        </p:nvCxnSpPr>
        <p:spPr>
          <a:xfrm>
            <a:off x="395536" y="4221088"/>
            <a:ext cx="648072" cy="35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6444208" y="285293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3923928" y="285293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1979712" y="285293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6372200" y="371703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39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1789</Words>
  <Application>Microsoft Macintosh PowerPoint</Application>
  <PresentationFormat>Экран (4:3)</PresentationFormat>
  <Paragraphs>223</Paragraphs>
  <Slides>21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PowerPoint</vt:lpstr>
      <vt:lpstr>Презентация PowerPoint</vt:lpstr>
      <vt:lpstr>Готовность воспитателя к трудовым действиям</vt:lpstr>
      <vt:lpstr>Презентация PowerPoint</vt:lpstr>
      <vt:lpstr>Специфика дошкольного детства</vt:lpstr>
      <vt:lpstr>Требования к результатам освоения основной образовательной программы дошкольного образования </vt:lpstr>
      <vt:lpstr>Требования к результатам освоения основной образовательной программы дошкольного образования </vt:lpstr>
      <vt:lpstr>Требования к результатам освоения основной образовательной программы дошкольного образования </vt:lpstr>
      <vt:lpstr>Требования к результатам освоения основной образовательной программы дошкольного образования </vt:lpstr>
      <vt:lpstr>Целевые ориентиры Ребёнок на этапе начала дошкольного возраста (к 3 годам)</vt:lpstr>
      <vt:lpstr>Целевые ориентиры Ребёнок на этапе завершения дошкольного образования (к 7-8 годам)</vt:lpstr>
      <vt:lpstr>Презентация PowerPoint</vt:lpstr>
      <vt:lpstr>При реализации ООП ДО</vt:lpstr>
      <vt:lpstr>Результаты педагогической диагностики (мониторинга) могут использоваться исключительно для решения следующих образовательных задач:</vt:lpstr>
      <vt:lpstr>Ожидаемые результаты: ПОРТРЕТ ВЫПУСКНИКА НАЧАЛЬНОЙ ШКОЛЫ</vt:lpstr>
      <vt:lpstr>Направления развития</vt:lpstr>
      <vt:lpstr>Достижение требований ФГОС: русский язык </vt:lpstr>
      <vt:lpstr>Достижение требований ФГОС: окружающий мир</vt:lpstr>
      <vt:lpstr>Достижение требований ФГОС: комплексная работа (смысловое чтение, работа с информацией)</vt:lpstr>
      <vt:lpstr>Достижение требований ФГОС: метапредметные результаты (проектная деятельность)</vt:lpstr>
      <vt:lpstr>Уровни показателя условий для формирования познавательной активности учащихся при обучении предмету</vt:lpstr>
    </vt:vector>
  </TitlesOfParts>
  <Company>Функциональность ограничена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Федеральный закон РФ  «Об образовании в Российской Федерации». Дошкольное образование как новый уровень общего образования</dc:title>
  <dc:creator>Демонстрационная версия</dc:creator>
  <cp:lastModifiedBy>Ольга Толстикова</cp:lastModifiedBy>
  <cp:revision>63</cp:revision>
  <dcterms:created xsi:type="dcterms:W3CDTF">2013-09-12T13:50:12Z</dcterms:created>
  <dcterms:modified xsi:type="dcterms:W3CDTF">2014-02-03T16:48:55Z</dcterms:modified>
</cp:coreProperties>
</file>